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60" r:id="rId4"/>
    <p:sldId id="259" r:id="rId5"/>
    <p:sldId id="263" r:id="rId6"/>
    <p:sldId id="267" r:id="rId7"/>
    <p:sldId id="272" r:id="rId8"/>
    <p:sldId id="266" r:id="rId9"/>
    <p:sldId id="284" r:id="rId10"/>
    <p:sldId id="268" r:id="rId11"/>
    <p:sldId id="285" r:id="rId12"/>
    <p:sldId id="277" r:id="rId13"/>
    <p:sldId id="286" r:id="rId14"/>
    <p:sldId id="27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7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686"/>
    <p:restoredTop sz="83386"/>
  </p:normalViewPr>
  <p:slideViewPr>
    <p:cSldViewPr snapToGrid="0" snapToObjects="1">
      <p:cViewPr varScale="1">
        <p:scale>
          <a:sx n="60" d="100"/>
          <a:sy n="60" d="100"/>
        </p:scale>
        <p:origin x="540"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4/19/2021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uxpWhwdDEAw"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sng" kern="1200" dirty="0">
                <a:solidFill>
                  <a:schemeClr val="tx1"/>
                </a:solidFill>
                <a:effectLst/>
                <a:latin typeface="+mn-lt"/>
                <a:ea typeface="+mn-ea"/>
                <a:cs typeface="+mn-cs"/>
                <a:hlinkClick r:id="rId3"/>
              </a:rPr>
              <a:t>https://www.youtube.com/watch?v=uxpWhwdDEAw</a:t>
            </a:r>
            <a:r>
              <a:rPr lang="en-GB" sz="1200" kern="1200" dirty="0">
                <a:solidFill>
                  <a:schemeClr val="tx1"/>
                </a:solidFill>
                <a:effectLst/>
                <a:latin typeface="+mn-lt"/>
                <a:ea typeface="+mn-ea"/>
                <a:cs typeface="+mn-cs"/>
              </a:rPr>
              <a:t> </a:t>
            </a:r>
          </a:p>
          <a:p>
            <a:r>
              <a:rPr lang="en-GB" dirty="0"/>
              <a:t>Please 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2. Understanding Negative Emotions</a:t>
            </a:r>
            <a:endParaRPr lang="en-US" dirty="0"/>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1681979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2. Understanding Negative Emotions</a:t>
            </a:r>
            <a:endParaRPr lang="en-US" dirty="0"/>
          </a:p>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9961496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3. Early Warning Signs</a:t>
            </a: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12</a:t>
            </a:fld>
            <a:endParaRPr lang="en-US"/>
          </a:p>
        </p:txBody>
      </p:sp>
    </p:spTree>
    <p:extLst>
      <p:ext uri="{BB962C8B-B14F-4D97-AF65-F5344CB8AC3E}">
        <p14:creationId xmlns:p14="http://schemas.microsoft.com/office/powerpoint/2010/main" val="2146264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3. Early </a:t>
            </a:r>
            <a:r>
              <a:rPr lang="en-GB" sz="1200" b="0" i="0" u="none" strike="noStrike" kern="1200">
                <a:solidFill>
                  <a:schemeClr val="tx1"/>
                </a:solidFill>
                <a:effectLst/>
                <a:latin typeface="+mn-lt"/>
                <a:ea typeface="+mn-ea"/>
                <a:cs typeface="+mn-cs"/>
              </a:rPr>
              <a:t>Warning Signs</a:t>
            </a:r>
            <a:endParaRPr lang="en-US"/>
          </a:p>
        </p:txBody>
      </p:sp>
      <p:sp>
        <p:nvSpPr>
          <p:cNvPr id="4" name="Slide Number Placeholder 3"/>
          <p:cNvSpPr>
            <a:spLocks noGrp="1"/>
          </p:cNvSpPr>
          <p:nvPr>
            <p:ph type="sldNum" sz="quarter" idx="5"/>
          </p:nvPr>
        </p:nvSpPr>
        <p:spPr/>
        <p:txBody>
          <a:bodyPr/>
          <a:lstStyle/>
          <a:p>
            <a:fld id="{DC6E8CB5-2A9F-394B-8DB6-B2BA1EF28692}" type="slidenum">
              <a:rPr lang="en-US" smtClean="0"/>
              <a:t>13</a:t>
            </a:fld>
            <a:endParaRPr lang="en-US"/>
          </a:p>
        </p:txBody>
      </p:sp>
    </p:spTree>
    <p:extLst>
      <p:ext uri="{BB962C8B-B14F-4D97-AF65-F5344CB8AC3E}">
        <p14:creationId xmlns:p14="http://schemas.microsoft.com/office/powerpoint/2010/main" val="1433617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14</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Useful key words</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1010006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3047261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2901501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1. Positive Aspects of Life Online</a:t>
            </a:r>
            <a:endParaRPr lang="en-US" dirty="0"/>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3282385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4284299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2390522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hyperlink" Target="https://www.childnet.com/" TargetMode="External"/><Relationship Id="rId3" Type="http://schemas.openxmlformats.org/officeDocument/2006/relationships/hyperlink" Target="http://www.safestories.org.uk/" TargetMode="External"/><Relationship Id="rId7" Type="http://schemas.openxmlformats.org/officeDocument/2006/relationships/hyperlink" Target="https://www.net-aware.org.uk/" TargetMode="External"/><Relationship Id="rId12"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www.thinkuknow.co.uk/" TargetMode="External"/><Relationship Id="rId11" Type="http://schemas.openxmlformats.org/officeDocument/2006/relationships/hyperlink" Target="https://youngminds.org.uk/find-help/looking-after-yourself/online-pressures/" TargetMode="External"/><Relationship Id="rId5" Type="http://schemas.openxmlformats.org/officeDocument/2006/relationships/hyperlink" Target="https://www.internetmatters.org/resources/online-gaming-advice/the-basics/" TargetMode="External"/><Relationship Id="rId10" Type="http://schemas.openxmlformats.org/officeDocument/2006/relationships/hyperlink" Target="https://www.kooth.com/" TargetMode="External"/><Relationship Id="rId4" Type="http://schemas.openxmlformats.org/officeDocument/2006/relationships/hyperlink" Target="https://www.safeproject.org.uk/" TargetMode="External"/><Relationship Id="rId9" Type="http://schemas.openxmlformats.org/officeDocument/2006/relationships/hyperlink" Target="https://www.ditchthelabel.org/gaming-and-bullyi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hyperlink" Target="https://www.youtube.com/watch?v=uxpWhwdDEAw"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5.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KS3 </a:t>
            </a:r>
            <a:r>
              <a:rPr lang="en-US" sz="5400">
                <a:solidFill>
                  <a:srgbClr val="FFFFFF"/>
                </a:solidFill>
              </a:rPr>
              <a:t>Life Online</a:t>
            </a:r>
            <a:br>
              <a:rPr lang="en-US" sz="5400" dirty="0">
                <a:solidFill>
                  <a:srgbClr val="FFFFFF"/>
                </a:solidFill>
              </a:rPr>
            </a:br>
            <a:r>
              <a:rPr lang="en-US" sz="5400" dirty="0">
                <a:solidFill>
                  <a:srgbClr val="FFFFFF"/>
                </a:solidFill>
              </a:rPr>
              <a:t>Callum and Charlie– Lesson One</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14" name="Picture 13">
            <a:extLst>
              <a:ext uri="{FF2B5EF4-FFF2-40B4-BE49-F238E27FC236}">
                <a16:creationId xmlns:a16="http://schemas.microsoft.com/office/drawing/2014/main" id="{9362B015-63E5-8D45-8A57-2197FDEACCA8}"/>
              </a:ext>
            </a:extLst>
          </p:cNvPr>
          <p:cNvPicPr>
            <a:picLocks noChangeAspect="1"/>
          </p:cNvPicPr>
          <p:nvPr/>
        </p:nvPicPr>
        <p:blipFill>
          <a:blip r:embed="rId5"/>
          <a:srcRect l="4215" r="4215"/>
          <a:stretch/>
        </p:blipFill>
        <p:spPr>
          <a:xfrm>
            <a:off x="6459679" y="362662"/>
            <a:ext cx="5401730" cy="31325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7096" r="7096"/>
          <a:stretch/>
        </p:blipFill>
        <p:spPr>
          <a:xfrm>
            <a:off x="6083786" y="-168316"/>
            <a:ext cx="6261330" cy="3932313"/>
          </a:xfrm>
          <a:prstGeom prst="rect">
            <a:avLst/>
          </a:prstGeom>
          <a:effectLst>
            <a:softEdge rad="533400"/>
          </a:effectLst>
        </p:spPr>
      </p:pic>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4"/>
          <a:srcRect l="5899" r="5899"/>
          <a:stretch/>
        </p:blipFill>
        <p:spPr>
          <a:xfrm>
            <a:off x="6089904" y="2487166"/>
            <a:ext cx="6263640" cy="4215384"/>
          </a:xfrm>
          <a:prstGeom prst="rect">
            <a:avLst/>
          </a:prstGeom>
          <a:effectLst>
            <a:softEdge rad="533400"/>
          </a:effectLst>
        </p:spPr>
      </p:pic>
      <p:pic>
        <p:nvPicPr>
          <p:cNvPr id="40" name="Picture 39">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3" y="263536"/>
            <a:ext cx="4087844" cy="1211579"/>
          </a:xfrm>
        </p:spPr>
        <p:txBody>
          <a:bodyPr vert="horz" lIns="91440" tIns="45720" rIns="91440" bIns="45720" rtlCol="0">
            <a:normAutofit/>
          </a:bodyPr>
          <a:lstStyle/>
          <a:p>
            <a:r>
              <a:rPr lang="en-US" sz="4000" b="1" dirty="0">
                <a:solidFill>
                  <a:srgbClr val="18A7E0"/>
                </a:solidFill>
                <a:latin typeface="+mn-lt"/>
              </a:rPr>
              <a:t>Activity Three</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1138048"/>
            <a:ext cx="6263640" cy="5407348"/>
          </a:xfrm>
        </p:spPr>
        <p:txBody>
          <a:bodyPr vert="horz" lIns="91440" tIns="45720" rIns="91440" bIns="45720" rtlCol="0" anchor="ctr">
            <a:normAutofit lnSpcReduction="10000"/>
          </a:bodyPr>
          <a:lstStyle/>
          <a:p>
            <a:pPr>
              <a:lnSpc>
                <a:spcPct val="120000"/>
              </a:lnSpc>
            </a:pPr>
            <a:r>
              <a:rPr lang="en-GB" sz="2400" dirty="0"/>
              <a:t>Decide which negative emotions Charlie may be experiencing. </a:t>
            </a:r>
          </a:p>
          <a:p>
            <a:pPr>
              <a:lnSpc>
                <a:spcPct val="120000"/>
              </a:lnSpc>
            </a:pPr>
            <a:r>
              <a:rPr lang="en-GB" sz="2400" dirty="0"/>
              <a:t>Write the number 1 next to the emotion that you think he is experiencing the most (you may choose to think of ‘most’ to mean ‘most intensely’ or ‘most often’).</a:t>
            </a:r>
          </a:p>
          <a:p>
            <a:pPr>
              <a:lnSpc>
                <a:spcPct val="120000"/>
              </a:lnSpc>
            </a:pPr>
            <a:r>
              <a:rPr lang="en-GB" sz="2400" dirty="0"/>
              <a:t>Now number any other emotions he is experiencing 2-7. </a:t>
            </a:r>
          </a:p>
          <a:p>
            <a:pPr>
              <a:lnSpc>
                <a:spcPct val="120000"/>
              </a:lnSpc>
            </a:pPr>
            <a:r>
              <a:rPr lang="en-GB" sz="2400" dirty="0"/>
              <a:t>Repeat the activity and do the same for Callum. If you do not think they are experiencing a particular emotion then leave it unnumbered</a:t>
            </a:r>
          </a:p>
        </p:txBody>
      </p:sp>
    </p:spTree>
    <p:extLst>
      <p:ext uri="{BB962C8B-B14F-4D97-AF65-F5344CB8AC3E}">
        <p14:creationId xmlns:p14="http://schemas.microsoft.com/office/powerpoint/2010/main" val="23208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8"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158B3A16-BC62-2B45-BDEB-EDAB096F0F8A}"/>
              </a:ext>
            </a:extLst>
          </p:cNvPr>
          <p:cNvPicPr>
            <a:picLocks noChangeAspect="1"/>
          </p:cNvPicPr>
          <p:nvPr/>
        </p:nvPicPr>
        <p:blipFill>
          <a:blip r:embed="rId4"/>
          <a:srcRect l="26851" r="26851"/>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pic>
        <p:nvPicPr>
          <p:cNvPr id="10" name="Picture 9" descr="A picture containing clock&#10;&#10;Description automatically generated">
            <a:extLst>
              <a:ext uri="{FF2B5EF4-FFF2-40B4-BE49-F238E27FC236}">
                <a16:creationId xmlns:a16="http://schemas.microsoft.com/office/drawing/2014/main" id="{B34DD9CB-4247-D142-ACF2-7922DCEF03A0}"/>
              </a:ext>
            </a:extLst>
          </p:cNvPr>
          <p:cNvPicPr>
            <a:picLocks noChangeAspect="1"/>
          </p:cNvPicPr>
          <p:nvPr/>
        </p:nvPicPr>
        <p:blipFill>
          <a:blip r:embed="rId5"/>
          <a:stretch>
            <a:fillRect/>
          </a:stretch>
        </p:blipFill>
        <p:spPr>
          <a:xfrm>
            <a:off x="-306" y="6043388"/>
            <a:ext cx="3290624" cy="824087"/>
          </a:xfrm>
          <a:prstGeom prst="rect">
            <a:avLst/>
          </a:prstGeom>
        </p:spPr>
      </p:pic>
      <p:sp>
        <p:nvSpPr>
          <p:cNvPr id="13" name="Content Placeholder 2">
            <a:extLst>
              <a:ext uri="{FF2B5EF4-FFF2-40B4-BE49-F238E27FC236}">
                <a16:creationId xmlns:a16="http://schemas.microsoft.com/office/drawing/2014/main" id="{E50A034A-2432-144E-AE52-FA20BABAA845}"/>
              </a:ext>
            </a:extLst>
          </p:cNvPr>
          <p:cNvSpPr txBox="1">
            <a:spLocks/>
          </p:cNvSpPr>
          <p:nvPr/>
        </p:nvSpPr>
        <p:spPr>
          <a:xfrm>
            <a:off x="6271264" y="400117"/>
            <a:ext cx="5478086" cy="6193187"/>
          </a:xfrm>
          <a:prstGeom prst="rect">
            <a:avLst/>
          </a:prstGeom>
        </p:spPr>
        <p:txBody>
          <a:bodyPr vert="horz" lIns="91440" tIns="45720" rIns="91440" bIns="45720" rtlCol="0" anchor="ct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2200" dirty="0">
                <a:solidFill>
                  <a:srgbClr val="18A7E0"/>
                </a:solidFill>
              </a:rPr>
              <a:t>Everybody will experience a range of emotions in their life but it is common to have a particular emotion or few emotions that become our common response to different situations. Understanding how we are feeling and how we often respond in situations can help us manage these feelings.</a:t>
            </a:r>
            <a:r>
              <a:rPr lang="en-GB" sz="2200" dirty="0"/>
              <a:t> </a:t>
            </a:r>
          </a:p>
          <a:p>
            <a:pPr>
              <a:lnSpc>
                <a:spcPct val="120000"/>
              </a:lnSpc>
            </a:pPr>
            <a:r>
              <a:rPr lang="en-GB" sz="2200" dirty="0"/>
              <a:t>Look back at the list of negative emotions and number them 1-7 in the same way you did for Charlie and Callum for yourself.</a:t>
            </a:r>
          </a:p>
          <a:p>
            <a:pPr>
              <a:lnSpc>
                <a:spcPct val="120000"/>
              </a:lnSpc>
            </a:pPr>
            <a:r>
              <a:rPr lang="en-GB" sz="2200" dirty="0"/>
              <a:t>This time, number 1 will be the emotion that you feel most often and/or most intensely and number 7 will be the emotion you feel least often/least intensely. </a:t>
            </a:r>
          </a:p>
          <a:p>
            <a:pPr>
              <a:lnSpc>
                <a:spcPct val="120000"/>
              </a:lnSpc>
            </a:pPr>
            <a:r>
              <a:rPr lang="en-GB" sz="2200" b="1" dirty="0"/>
              <a:t>You do not have to share these answers with anyone, the exercise is to help you better understand yourself. </a:t>
            </a:r>
          </a:p>
          <a:p>
            <a:pPr marL="0" indent="0">
              <a:lnSpc>
                <a:spcPct val="120000"/>
              </a:lnSpc>
              <a:buNone/>
            </a:pPr>
            <a:endParaRPr lang="en-GB" sz="2000" dirty="0"/>
          </a:p>
        </p:txBody>
      </p:sp>
    </p:spTree>
    <p:extLst>
      <p:ext uri="{BB962C8B-B14F-4D97-AF65-F5344CB8AC3E}">
        <p14:creationId xmlns:p14="http://schemas.microsoft.com/office/powerpoint/2010/main" val="259806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t="8461" b="8461"/>
          <a:stretch/>
        </p:blipFill>
        <p:spPr>
          <a:xfrm>
            <a:off x="6083786" y="-168316"/>
            <a:ext cx="6261330" cy="3932313"/>
          </a:xfrm>
          <a:prstGeom prst="rect">
            <a:avLst/>
          </a:prstGeom>
          <a:effectLst>
            <a:softEdge rad="533400"/>
          </a:effectLst>
        </p:spPr>
      </p:pic>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4"/>
          <a:srcRect l="9744" r="9744"/>
          <a:stretch/>
        </p:blipFill>
        <p:spPr>
          <a:xfrm>
            <a:off x="6089904" y="2487166"/>
            <a:ext cx="6263640" cy="4215384"/>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2" y="154509"/>
            <a:ext cx="6053002" cy="874512"/>
          </a:xfrm>
        </p:spPr>
        <p:txBody>
          <a:bodyPr vert="horz" lIns="91440" tIns="45720" rIns="91440" bIns="45720" rtlCol="0">
            <a:normAutofit/>
          </a:bodyPr>
          <a:lstStyle/>
          <a:p>
            <a:r>
              <a:rPr lang="en-US" sz="4000" b="1" dirty="0">
                <a:solidFill>
                  <a:srgbClr val="18A7E0"/>
                </a:solidFill>
                <a:latin typeface="+mn-lt"/>
              </a:rPr>
              <a:t>Early Warning Signs</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1029021"/>
            <a:ext cx="5716118" cy="5673529"/>
          </a:xfrm>
        </p:spPr>
        <p:txBody>
          <a:bodyPr vert="horz" lIns="91440" tIns="45720" rIns="91440" bIns="45720" rtlCol="0" anchor="ctr">
            <a:normAutofit fontScale="62500" lnSpcReduction="20000"/>
          </a:bodyPr>
          <a:lstStyle/>
          <a:p>
            <a:pPr marL="0" indent="0">
              <a:lnSpc>
                <a:spcPct val="120000"/>
              </a:lnSpc>
              <a:buNone/>
            </a:pPr>
            <a:r>
              <a:rPr lang="en-GB" dirty="0"/>
              <a:t>Often our body gives us clues as to how we are feeling before our mind really understands what it happening:</a:t>
            </a:r>
          </a:p>
          <a:p>
            <a:pPr marL="0" indent="0">
              <a:buNone/>
            </a:pPr>
            <a:endParaRPr lang="en-GB" sz="1100" dirty="0"/>
          </a:p>
          <a:p>
            <a:pPr lvl="0"/>
            <a:r>
              <a:rPr lang="en-GB" dirty="0"/>
              <a:t>Tensed body</a:t>
            </a:r>
          </a:p>
          <a:p>
            <a:pPr lvl="0"/>
            <a:r>
              <a:rPr lang="en-GB" dirty="0"/>
              <a:t>Clenched teeth</a:t>
            </a:r>
          </a:p>
          <a:p>
            <a:pPr lvl="0"/>
            <a:r>
              <a:rPr lang="en-GB" dirty="0"/>
              <a:t>Increased intensity or volume of your speech</a:t>
            </a:r>
          </a:p>
          <a:p>
            <a:pPr lvl="0"/>
            <a:r>
              <a:rPr lang="en-GB" dirty="0"/>
              <a:t>Unkind words</a:t>
            </a:r>
          </a:p>
          <a:p>
            <a:pPr lvl="0"/>
            <a:r>
              <a:rPr lang="en-GB" dirty="0"/>
              <a:t>Changes to the tone of your voice</a:t>
            </a:r>
          </a:p>
          <a:p>
            <a:pPr lvl="0"/>
            <a:r>
              <a:rPr lang="en-GB" dirty="0"/>
              <a:t>Restlessness or fidgeting</a:t>
            </a:r>
          </a:p>
          <a:p>
            <a:pPr lvl="0"/>
            <a:r>
              <a:rPr lang="en-GB" dirty="0"/>
              <a:t>Withdrawal</a:t>
            </a:r>
          </a:p>
          <a:p>
            <a:pPr lvl="0"/>
            <a:r>
              <a:rPr lang="en-GB" dirty="0"/>
              <a:t>Unresponsiveness</a:t>
            </a:r>
          </a:p>
          <a:p>
            <a:pPr lvl="0"/>
            <a:r>
              <a:rPr lang="en-GB" dirty="0"/>
              <a:t>Noises with the mouth like growls or deep breathing</a:t>
            </a:r>
          </a:p>
          <a:p>
            <a:pPr lvl="0"/>
            <a:r>
              <a:rPr lang="en-GB" dirty="0"/>
              <a:t>Pouting</a:t>
            </a:r>
          </a:p>
          <a:p>
            <a:pPr lvl="0"/>
            <a:r>
              <a:rPr lang="en-GB" dirty="0"/>
              <a:t>Narrowing the eyes</a:t>
            </a:r>
          </a:p>
          <a:p>
            <a:pPr lvl="0"/>
            <a:r>
              <a:rPr lang="en-GB" dirty="0"/>
              <a:t>Pacing</a:t>
            </a:r>
          </a:p>
          <a:p>
            <a:pPr lvl="0"/>
            <a:r>
              <a:rPr lang="en-GB" dirty="0"/>
              <a:t>Feeling sick or nauseous </a:t>
            </a:r>
          </a:p>
          <a:p>
            <a:pPr lvl="0"/>
            <a:r>
              <a:rPr lang="en-GB" dirty="0"/>
              <a:t>Feeling hot</a:t>
            </a:r>
          </a:p>
          <a:p>
            <a:endParaRPr lang="en-GB" dirty="0"/>
          </a:p>
        </p:txBody>
      </p:sp>
    </p:spTree>
    <p:extLst>
      <p:ext uri="{BB962C8B-B14F-4D97-AF65-F5344CB8AC3E}">
        <p14:creationId xmlns:p14="http://schemas.microsoft.com/office/powerpoint/2010/main" val="265208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7096" r="7096"/>
          <a:stretch/>
        </p:blipFill>
        <p:spPr>
          <a:xfrm>
            <a:off x="6083786" y="-168316"/>
            <a:ext cx="6261330" cy="3932313"/>
          </a:xfrm>
          <a:prstGeom prst="rect">
            <a:avLst/>
          </a:prstGeom>
          <a:effectLst>
            <a:softEdge rad="533400"/>
          </a:effectLst>
        </p:spPr>
      </p:pic>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4"/>
          <a:srcRect l="10417" r="10417"/>
          <a:stretch/>
        </p:blipFill>
        <p:spPr>
          <a:xfrm>
            <a:off x="6089904" y="2487166"/>
            <a:ext cx="6263640" cy="4215384"/>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3" y="263536"/>
            <a:ext cx="4087844" cy="1211579"/>
          </a:xfrm>
        </p:spPr>
        <p:txBody>
          <a:bodyPr vert="horz" lIns="91440" tIns="45720" rIns="91440" bIns="45720" rtlCol="0">
            <a:normAutofit/>
          </a:bodyPr>
          <a:lstStyle/>
          <a:p>
            <a:r>
              <a:rPr lang="en-US" sz="4000" b="1" dirty="0">
                <a:solidFill>
                  <a:srgbClr val="18A7E0"/>
                </a:solidFill>
                <a:latin typeface="+mn-lt"/>
              </a:rPr>
              <a:t>Activity Four</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1138048"/>
            <a:ext cx="6263640" cy="5407348"/>
          </a:xfrm>
        </p:spPr>
        <p:txBody>
          <a:bodyPr vert="horz" lIns="91440" tIns="45720" rIns="91440" bIns="45720" rtlCol="0" anchor="ctr">
            <a:normAutofit fontScale="92500" lnSpcReduction="20000"/>
          </a:bodyPr>
          <a:lstStyle/>
          <a:p>
            <a:pPr>
              <a:lnSpc>
                <a:spcPct val="120000"/>
              </a:lnSpc>
            </a:pPr>
            <a:r>
              <a:rPr lang="en-GB" sz="2400" dirty="0"/>
              <a:t>Consider what </a:t>
            </a:r>
            <a:r>
              <a:rPr lang="en-GB" sz="2400" b="1" i="1" dirty="0"/>
              <a:t>your</a:t>
            </a:r>
            <a:r>
              <a:rPr lang="en-GB" sz="2400" dirty="0"/>
              <a:t> early warning signs might be and highlight the word which best applies to you (often/sometimes/rarely/never).</a:t>
            </a:r>
          </a:p>
          <a:p>
            <a:pPr>
              <a:lnSpc>
                <a:spcPct val="120000"/>
              </a:lnSpc>
            </a:pPr>
            <a:r>
              <a:rPr lang="en-GB" sz="2400" dirty="0"/>
              <a:t>It could be helpful to reflect on the negative emotion you labelled number 1. When you feel this way, think about:</a:t>
            </a:r>
          </a:p>
          <a:p>
            <a:pPr lvl="1">
              <a:lnSpc>
                <a:spcPct val="120000"/>
              </a:lnSpc>
            </a:pPr>
            <a:r>
              <a:rPr lang="en-GB" sz="2000" dirty="0"/>
              <a:t>What your body is doing at the time? </a:t>
            </a:r>
          </a:p>
          <a:p>
            <a:pPr lvl="1">
              <a:lnSpc>
                <a:spcPct val="120000"/>
              </a:lnSpc>
            </a:pPr>
            <a:r>
              <a:rPr lang="en-GB" sz="2000" dirty="0"/>
              <a:t>What your voice is doing? </a:t>
            </a:r>
          </a:p>
          <a:p>
            <a:pPr lvl="1">
              <a:lnSpc>
                <a:spcPct val="120000"/>
              </a:lnSpc>
            </a:pPr>
            <a:r>
              <a:rPr lang="en-GB" sz="2000" dirty="0"/>
              <a:t>How your behaviour toward others is changing?</a:t>
            </a:r>
          </a:p>
          <a:p>
            <a:pPr>
              <a:lnSpc>
                <a:spcPct val="120000"/>
              </a:lnSpc>
            </a:pPr>
            <a:r>
              <a:rPr lang="en-GB" sz="2400" dirty="0"/>
              <a:t>Complete the following sentence, again you do not have to share this with anyone, it is to help you better understand yourself: </a:t>
            </a:r>
          </a:p>
          <a:p>
            <a:pPr>
              <a:lnSpc>
                <a:spcPct val="120000"/>
              </a:lnSpc>
            </a:pPr>
            <a:r>
              <a:rPr lang="en-GB" sz="2400" i="1" dirty="0">
                <a:solidFill>
                  <a:srgbClr val="18A7E0"/>
                </a:solidFill>
              </a:rPr>
              <a:t>When I feel …. some of my early warning signs are…..</a:t>
            </a:r>
          </a:p>
        </p:txBody>
      </p:sp>
      <p:pic>
        <p:nvPicPr>
          <p:cNvPr id="8" name="Picture 7">
            <a:extLst>
              <a:ext uri="{FF2B5EF4-FFF2-40B4-BE49-F238E27FC236}">
                <a16:creationId xmlns:a16="http://schemas.microsoft.com/office/drawing/2014/main" id="{921B1283-E264-1A45-BD39-2F13BE766D74}"/>
              </a:ext>
            </a:extLst>
          </p:cNvPr>
          <p:cNvPicPr>
            <a:picLocks noChangeAspect="1"/>
          </p:cNvPicPr>
          <p:nvPr/>
        </p:nvPicPr>
        <p:blipFill>
          <a:blip r:embed="rId5"/>
          <a:srcRect l="8422" r="8422"/>
          <a:stretch/>
        </p:blipFill>
        <p:spPr>
          <a:xfrm>
            <a:off x="6089904" y="-151988"/>
            <a:ext cx="6261330" cy="3932313"/>
          </a:xfrm>
          <a:prstGeom prst="rect">
            <a:avLst/>
          </a:prstGeom>
          <a:effectLst>
            <a:softEdge rad="533400"/>
          </a:effectLst>
        </p:spPr>
      </p:pic>
    </p:spTree>
    <p:extLst>
      <p:ext uri="{BB962C8B-B14F-4D97-AF65-F5344CB8AC3E}">
        <p14:creationId xmlns:p14="http://schemas.microsoft.com/office/powerpoint/2010/main" val="191382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163916" y="501445"/>
            <a:ext cx="7900265" cy="6239664"/>
          </a:xfrm>
        </p:spPr>
        <p:txBody>
          <a:bodyPr anchor="ctr">
            <a:noAutofit/>
          </a:bodyPr>
          <a:lstStyle/>
          <a:p>
            <a:pPr marL="0" indent="0">
              <a:buNone/>
            </a:pPr>
            <a:endParaRPr lang="en-GB" sz="3200" dirty="0"/>
          </a:p>
          <a:p>
            <a:pPr marL="0" indent="0">
              <a:buNone/>
            </a:pPr>
            <a:r>
              <a:rPr lang="en-GB" sz="2000" dirty="0"/>
              <a:t>Remember, If you or anyone you know are affected by the issues we discuss today, remember that there are many people in school who can support you.</a:t>
            </a:r>
          </a:p>
          <a:p>
            <a:pPr marL="0" indent="0">
              <a:buNone/>
            </a:pPr>
            <a:endParaRPr lang="en-GB" sz="2000" dirty="0"/>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r>
              <a:rPr lang="en-GB" sz="2000" dirty="0"/>
              <a:t>There are also organisations outside of school that you can go to:</a:t>
            </a:r>
            <a:endParaRPr lang="en-GB" sz="1600" b="0" dirty="0">
              <a:effectLst/>
            </a:endParaRPr>
          </a:p>
          <a:p>
            <a:r>
              <a:rPr lang="en-GB" sz="1800" dirty="0"/>
              <a:t>Safe Stories website: </a:t>
            </a:r>
            <a:r>
              <a:rPr lang="en-GB" sz="1800" dirty="0">
                <a:solidFill>
                  <a:srgbClr val="18A7E0"/>
                </a:solidFill>
                <a:latin typeface="Calibri" panose="020F0502020204030204" pitchFamily="34" charset="0"/>
                <a:hlinkClick r:id="rId3">
                  <a:extLst>
                    <a:ext uri="{A12FA001-AC4F-418D-AE19-62706E023703}">
                      <ahyp:hlinkClr xmlns:ahyp="http://schemas.microsoft.com/office/drawing/2018/hyperlinkcolor" val="tx"/>
                    </a:ext>
                  </a:extLst>
                </a:hlinkClick>
              </a:rPr>
              <a:t>www.safestories.org.uk</a:t>
            </a:r>
            <a:endParaRPr lang="en-GB" sz="1800" dirty="0">
              <a:solidFill>
                <a:srgbClr val="18A7E0"/>
              </a:solidFill>
              <a:latin typeface="Calibri" panose="020F0502020204030204" pitchFamily="34" charset="0"/>
            </a:endParaRPr>
          </a:p>
          <a:p>
            <a:r>
              <a:rPr lang="en-GB" sz="1800" dirty="0"/>
              <a:t>SAFE! </a:t>
            </a:r>
            <a:r>
              <a:rPr lang="en-GB" sz="1800" dirty="0">
                <a:solidFill>
                  <a:srgbClr val="18A7E0"/>
                </a:solidFill>
                <a:latin typeface="Calibri" panose="020F0502020204030204" pitchFamily="34" charset="0"/>
                <a:hlinkClick r:id="rId4">
                  <a:extLst>
                    <a:ext uri="{A12FA001-AC4F-418D-AE19-62706E023703}">
                      <ahyp:hlinkClr xmlns:ahyp="http://schemas.microsoft.com/office/drawing/2018/hyperlinkcolor" val="tx"/>
                    </a:ext>
                  </a:extLst>
                </a:hlinkClick>
              </a:rPr>
              <a:t>https://www.safeproject.org.uk</a:t>
            </a:r>
            <a:r>
              <a:rPr lang="en-GB" sz="1800" dirty="0">
                <a:solidFill>
                  <a:srgbClr val="18A7E0"/>
                </a:solidFill>
                <a:latin typeface="Calibri" panose="020F0502020204030204" pitchFamily="34" charset="0"/>
              </a:rPr>
              <a:t>  </a:t>
            </a:r>
          </a:p>
          <a:p>
            <a:r>
              <a:rPr lang="en-GB" sz="1800" dirty="0"/>
              <a:t>Internet Matters: </a:t>
            </a:r>
            <a:r>
              <a:rPr lang="en-GB" sz="1800" dirty="0">
                <a:solidFill>
                  <a:srgbClr val="18A7E0"/>
                </a:solidFill>
                <a:latin typeface="Calibri" panose="020F0502020204030204" pitchFamily="34" charset="0"/>
                <a:hlinkClick r:id="rId5">
                  <a:extLst>
                    <a:ext uri="{A12FA001-AC4F-418D-AE19-62706E023703}">
                      <ahyp:hlinkClr xmlns:ahyp="http://schemas.microsoft.com/office/drawing/2018/hyperlinkcolor" val="tx"/>
                    </a:ext>
                  </a:extLst>
                </a:hlinkClick>
              </a:rPr>
              <a:t>https://www.internetmatters.org/resources/online-gaming-advice/the-basics/</a:t>
            </a:r>
            <a:r>
              <a:rPr lang="en-GB" sz="1800" dirty="0">
                <a:solidFill>
                  <a:srgbClr val="18A7E0"/>
                </a:solidFill>
                <a:latin typeface="Calibri" panose="020F0502020204030204" pitchFamily="34" charset="0"/>
              </a:rPr>
              <a:t> </a:t>
            </a:r>
          </a:p>
          <a:p>
            <a:r>
              <a:rPr lang="en-GB" sz="1800" dirty="0"/>
              <a:t>Think U Know: </a:t>
            </a:r>
            <a:r>
              <a:rPr lang="en-GB" sz="1800" dirty="0">
                <a:solidFill>
                  <a:srgbClr val="18A7E0"/>
                </a:solidFill>
                <a:latin typeface="Calibri" panose="020F0502020204030204" pitchFamily="34" charset="0"/>
                <a:hlinkClick r:id="rId6">
                  <a:extLst>
                    <a:ext uri="{A12FA001-AC4F-418D-AE19-62706E023703}">
                      <ahyp:hlinkClr xmlns:ahyp="http://schemas.microsoft.com/office/drawing/2018/hyperlinkcolor" val="tx"/>
                    </a:ext>
                  </a:extLst>
                </a:hlinkClick>
              </a:rPr>
              <a:t>https://www.thinkuknow.co.uk/</a:t>
            </a:r>
            <a:r>
              <a:rPr lang="en-GB" sz="1800" dirty="0">
                <a:solidFill>
                  <a:srgbClr val="18A7E0"/>
                </a:solidFill>
                <a:latin typeface="Calibri" panose="020F0502020204030204" pitchFamily="34" charset="0"/>
              </a:rPr>
              <a:t> </a:t>
            </a:r>
          </a:p>
          <a:p>
            <a:r>
              <a:rPr lang="en-GB" sz="1800" dirty="0"/>
              <a:t>NSPCC Net Aware: </a:t>
            </a:r>
            <a:r>
              <a:rPr lang="en-GB" sz="1800" dirty="0">
                <a:solidFill>
                  <a:srgbClr val="18A7E0"/>
                </a:solidFill>
                <a:latin typeface="Calibri" panose="020F0502020204030204" pitchFamily="34" charset="0"/>
                <a:hlinkClick r:id="rId7">
                  <a:extLst>
                    <a:ext uri="{A12FA001-AC4F-418D-AE19-62706E023703}">
                      <ahyp:hlinkClr xmlns:ahyp="http://schemas.microsoft.com/office/drawing/2018/hyperlinkcolor" val="tx"/>
                    </a:ext>
                  </a:extLst>
                </a:hlinkClick>
              </a:rPr>
              <a:t>https://www.net-aware.org.uk/</a:t>
            </a:r>
            <a:r>
              <a:rPr lang="en-GB" sz="1800" dirty="0">
                <a:solidFill>
                  <a:srgbClr val="18A7E0"/>
                </a:solidFill>
                <a:latin typeface="Calibri" panose="020F0502020204030204" pitchFamily="34" charset="0"/>
              </a:rPr>
              <a:t> </a:t>
            </a:r>
          </a:p>
          <a:p>
            <a:r>
              <a:rPr lang="en-GB" sz="1800" dirty="0" err="1"/>
              <a:t>Childnet</a:t>
            </a:r>
            <a:r>
              <a:rPr lang="en-GB" sz="1800" dirty="0"/>
              <a:t>: </a:t>
            </a:r>
            <a:r>
              <a:rPr lang="en-GB" sz="1800" dirty="0">
                <a:solidFill>
                  <a:srgbClr val="18A7E0"/>
                </a:solidFill>
                <a:latin typeface="Calibri" panose="020F0502020204030204" pitchFamily="34" charset="0"/>
                <a:hlinkClick r:id="rId8">
                  <a:extLst>
                    <a:ext uri="{A12FA001-AC4F-418D-AE19-62706E023703}">
                      <ahyp:hlinkClr xmlns:ahyp="http://schemas.microsoft.com/office/drawing/2018/hyperlinkcolor" val="tx"/>
                    </a:ext>
                  </a:extLst>
                </a:hlinkClick>
              </a:rPr>
              <a:t>https://www.childnet.com</a:t>
            </a:r>
            <a:endParaRPr lang="en-GB" sz="1800" dirty="0">
              <a:solidFill>
                <a:srgbClr val="18A7E0"/>
              </a:solidFill>
              <a:latin typeface="Calibri" panose="020F0502020204030204" pitchFamily="34" charset="0"/>
            </a:endParaRPr>
          </a:p>
          <a:p>
            <a:r>
              <a:rPr lang="en-GB" sz="1800" dirty="0"/>
              <a:t>Ditch the Label: </a:t>
            </a:r>
            <a:r>
              <a:rPr lang="en-GB" sz="1800" dirty="0">
                <a:solidFill>
                  <a:srgbClr val="18A7E0"/>
                </a:solidFill>
                <a:latin typeface="Calibri" panose="020F0502020204030204" pitchFamily="34" charset="0"/>
                <a:hlinkClick r:id="rId9">
                  <a:extLst>
                    <a:ext uri="{A12FA001-AC4F-418D-AE19-62706E023703}">
                      <ahyp:hlinkClr xmlns:ahyp="http://schemas.microsoft.com/office/drawing/2018/hyperlinkcolor" val="tx"/>
                    </a:ext>
                  </a:extLst>
                </a:hlinkClick>
              </a:rPr>
              <a:t>https://www.ditchthelabel.org/gaming-and-bullying/</a:t>
            </a:r>
            <a:r>
              <a:rPr lang="en-GB" sz="1800" dirty="0">
                <a:solidFill>
                  <a:srgbClr val="18A7E0"/>
                </a:solidFill>
                <a:latin typeface="Calibri" panose="020F0502020204030204" pitchFamily="34" charset="0"/>
              </a:rPr>
              <a:t> </a:t>
            </a:r>
          </a:p>
          <a:p>
            <a:r>
              <a:rPr lang="en-GB" sz="1800" dirty="0" err="1"/>
              <a:t>Kooth</a:t>
            </a:r>
            <a:r>
              <a:rPr lang="en-GB" sz="1800" dirty="0"/>
              <a:t>: </a:t>
            </a:r>
            <a:r>
              <a:rPr lang="en-GB" sz="1800" dirty="0">
                <a:solidFill>
                  <a:srgbClr val="18A7E0"/>
                </a:solidFill>
                <a:latin typeface="Calibri" panose="020F0502020204030204" pitchFamily="34" charset="0"/>
                <a:hlinkClick r:id="rId10">
                  <a:extLst>
                    <a:ext uri="{A12FA001-AC4F-418D-AE19-62706E023703}">
                      <ahyp:hlinkClr xmlns:ahyp="http://schemas.microsoft.com/office/drawing/2018/hyperlinkcolor" val="tx"/>
                    </a:ext>
                  </a:extLst>
                </a:hlinkClick>
              </a:rPr>
              <a:t>https://www.kooth.com/</a:t>
            </a:r>
            <a:r>
              <a:rPr lang="en-GB" sz="1800" dirty="0">
                <a:solidFill>
                  <a:srgbClr val="18A7E0"/>
                </a:solidFill>
                <a:latin typeface="Calibri" panose="020F0502020204030204" pitchFamily="34" charset="0"/>
              </a:rPr>
              <a:t>  </a:t>
            </a:r>
          </a:p>
          <a:p>
            <a:r>
              <a:rPr lang="en-GB" sz="1800" dirty="0"/>
              <a:t>Young Minds: </a:t>
            </a:r>
            <a:r>
              <a:rPr lang="en-GB" sz="1800" dirty="0">
                <a:solidFill>
                  <a:srgbClr val="18A7E0"/>
                </a:solidFill>
                <a:latin typeface="Calibri" panose="020F0502020204030204" pitchFamily="34" charset="0"/>
                <a:hlinkClick r:id="rId11">
                  <a:extLst>
                    <a:ext uri="{A12FA001-AC4F-418D-AE19-62706E023703}">
                      <ahyp:hlinkClr xmlns:ahyp="http://schemas.microsoft.com/office/drawing/2018/hyperlinkcolor" val="tx"/>
                    </a:ext>
                  </a:extLst>
                </a:hlinkClick>
              </a:rPr>
              <a:t>https://youngminds.org.uk/find-help/looking-after-yourself/online-pressures/</a:t>
            </a:r>
            <a:r>
              <a:rPr lang="en-GB" sz="1800" dirty="0">
                <a:solidFill>
                  <a:srgbClr val="18A7E0"/>
                </a:solidFill>
                <a:latin typeface="Calibri" panose="020F0502020204030204" pitchFamily="34" charset="0"/>
              </a:rPr>
              <a:t> </a:t>
            </a:r>
          </a:p>
          <a:p>
            <a:pPr marL="0" indent="0">
              <a:buNone/>
            </a:pPr>
            <a:endParaRPr lang="en-GB" sz="2400" dirty="0">
              <a:solidFill>
                <a:srgbClr val="212121"/>
              </a:solidFill>
              <a:latin typeface="Calibri" panose="020F0502020204030204" pitchFamily="34" charset="0"/>
            </a:endParaRPr>
          </a:p>
          <a:p>
            <a:endParaRPr lang="en-GB" sz="2400" b="0" dirty="0">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12"/>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dirty="0">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0" y="437758"/>
            <a:ext cx="4059935" cy="5056182"/>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699818" y="1723407"/>
            <a:ext cx="6848715" cy="2484884"/>
          </a:xfrm>
        </p:spPr>
        <p:txBody>
          <a:bodyPr anchor="ctr">
            <a:noAutofit/>
          </a:bodyPr>
          <a:lstStyle/>
          <a:p>
            <a:pPr marL="0" indent="0" algn="ctr">
              <a:buNone/>
            </a:pPr>
            <a:r>
              <a:rPr lang="en-GB" sz="3600" dirty="0"/>
              <a:t>We are going to be focusing on the positive and negative aspects of spending time online, how to manage negative emotions and how to support yourself and others </a:t>
            </a:r>
            <a:endParaRPr lang="en-GB" sz="3600" b="0" dirty="0">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429348"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Pencil">
            <a:extLst>
              <a:ext uri="{FF2B5EF4-FFF2-40B4-BE49-F238E27FC236}">
                <a16:creationId xmlns:a16="http://schemas.microsoft.com/office/drawing/2014/main" id="{C5EBAC64-B42A-4E1A-8DF9-89F86F605EC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0254" y="1629089"/>
            <a:ext cx="3620021" cy="3620021"/>
          </a:xfrm>
          <a:prstGeom prst="rect">
            <a:avLst/>
          </a:prstGeom>
        </p:spPr>
      </p:pic>
      <p:sp>
        <p:nvSpPr>
          <p:cNvPr id="13" name="Title 1">
            <a:extLst>
              <a:ext uri="{FF2B5EF4-FFF2-40B4-BE49-F238E27FC236}">
                <a16:creationId xmlns:a16="http://schemas.microsoft.com/office/drawing/2014/main" id="{36C08D24-A42B-BE46-92AD-BC05092AC39B}"/>
              </a:ext>
            </a:extLst>
          </p:cNvPr>
          <p:cNvSpPr txBox="1">
            <a:spLocks/>
          </p:cNvSpPr>
          <p:nvPr/>
        </p:nvSpPr>
        <p:spPr>
          <a:xfrm>
            <a:off x="6065129" y="519613"/>
            <a:ext cx="2997653" cy="14540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18A7E0"/>
                </a:solidFill>
                <a:latin typeface="+mn-lt"/>
              </a:rPr>
              <a:t>Key Words</a:t>
            </a:r>
            <a:endParaRPr lang="en-US" b="1" dirty="0">
              <a:solidFill>
                <a:srgbClr val="18A7E0"/>
              </a:solidFill>
              <a:latin typeface="+mn-lt"/>
            </a:endParaRPr>
          </a:p>
        </p:txBody>
      </p:sp>
      <p:sp>
        <p:nvSpPr>
          <p:cNvPr id="15" name="Content Placeholder 2">
            <a:extLst>
              <a:ext uri="{FF2B5EF4-FFF2-40B4-BE49-F238E27FC236}">
                <a16:creationId xmlns:a16="http://schemas.microsoft.com/office/drawing/2014/main" id="{3848B3F6-D0C7-E94D-9ECC-7A20F15059BF}"/>
              </a:ext>
            </a:extLst>
          </p:cNvPr>
          <p:cNvSpPr txBox="1">
            <a:spLocks/>
          </p:cNvSpPr>
          <p:nvPr/>
        </p:nvSpPr>
        <p:spPr>
          <a:xfrm>
            <a:off x="6095999" y="1977390"/>
            <a:ext cx="5614875" cy="327171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200"/>
              <a:t>There are lots of key words that we will cover in these lessons so keep the ‘</a:t>
            </a:r>
            <a:r>
              <a:rPr lang="en-GB" sz="3200">
                <a:solidFill>
                  <a:srgbClr val="18A7E0"/>
                </a:solidFill>
              </a:rPr>
              <a:t>useful key words</a:t>
            </a:r>
            <a:r>
              <a:rPr lang="en-GB" sz="3200"/>
              <a:t>’ list in front of you and </a:t>
            </a:r>
            <a:r>
              <a:rPr lang="en-GB" sz="3200">
                <a:highlight>
                  <a:srgbClr val="FFFF00"/>
                </a:highlight>
              </a:rPr>
              <a:t>highlight</a:t>
            </a:r>
            <a:r>
              <a:rPr lang="en-GB" sz="3200"/>
              <a:t> them as we use them.</a:t>
            </a:r>
            <a:endParaRPr lang="en-GB" sz="3200" dirty="0"/>
          </a:p>
        </p:txBody>
      </p:sp>
    </p:spTree>
    <p:extLst>
      <p:ext uri="{BB962C8B-B14F-4D97-AF65-F5344CB8AC3E}">
        <p14:creationId xmlns:p14="http://schemas.microsoft.com/office/powerpoint/2010/main" val="1977102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271263" y="1004657"/>
            <a:ext cx="5120613" cy="787615"/>
          </a:xfrm>
        </p:spPr>
        <p:txBody>
          <a:bodyPr vert="horz" lIns="91440" tIns="45720" rIns="91440" bIns="45720" rtlCol="0" anchor="t">
            <a:normAutofit/>
          </a:bodyPr>
          <a:lstStyle/>
          <a:p>
            <a:r>
              <a:rPr lang="en-US" b="1" dirty="0">
                <a:solidFill>
                  <a:srgbClr val="18A7E0"/>
                </a:solidFill>
                <a:latin typeface="+mn-lt"/>
              </a:rPr>
              <a:t>Activity One</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271264" y="1792272"/>
            <a:ext cx="5478085" cy="3437466"/>
          </a:xfrm>
        </p:spPr>
        <p:txBody>
          <a:bodyPr vert="horz" lIns="91440" tIns="45720" rIns="91440" bIns="45720" rtlCol="0" anchor="b">
            <a:noAutofit/>
          </a:bodyPr>
          <a:lstStyle/>
          <a:p>
            <a:pPr marL="0" indent="0">
              <a:buNone/>
            </a:pPr>
            <a:r>
              <a:rPr lang="en-US" dirty="0">
                <a:solidFill>
                  <a:srgbClr val="000000"/>
                </a:solidFill>
              </a:rPr>
              <a:t>We are going to watch the video about Callum and Charlie.</a:t>
            </a:r>
          </a:p>
          <a:p>
            <a:pPr marL="0" indent="0">
              <a:buNone/>
            </a:pPr>
            <a:endParaRPr lang="en-US" dirty="0">
              <a:solidFill>
                <a:srgbClr val="000000"/>
              </a:solidFill>
            </a:endParaRPr>
          </a:p>
          <a:p>
            <a:pPr marL="0" indent="0">
              <a:buNone/>
            </a:pPr>
            <a:r>
              <a:rPr lang="en-GB" u="sng" dirty="0">
                <a:solidFill>
                  <a:srgbClr val="18A7E0"/>
                </a:solidFill>
                <a:hlinkClick r:id="rId4">
                  <a:extLst>
                    <a:ext uri="{A12FA001-AC4F-418D-AE19-62706E023703}">
                      <ahyp:hlinkClr xmlns:ahyp="http://schemas.microsoft.com/office/drawing/2018/hyperlinkcolor" val="tx"/>
                    </a:ext>
                  </a:extLst>
                </a:hlinkClick>
              </a:rPr>
              <a:t>https://www.youtube.com/watch?v=uxpWhwdDEAw</a:t>
            </a:r>
            <a:r>
              <a:rPr lang="en-GB" u="sng" dirty="0">
                <a:solidFill>
                  <a:srgbClr val="18A7E0"/>
                </a:solidFill>
              </a:rPr>
              <a:t> </a:t>
            </a:r>
          </a:p>
          <a:p>
            <a:pPr marL="0" indent="0">
              <a:buNone/>
            </a:pPr>
            <a:endParaRPr lang="en-US" dirty="0"/>
          </a:p>
        </p:txBody>
      </p:sp>
      <p:sp>
        <p:nvSpPr>
          <p:cNvPr id="28"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158B3A16-BC62-2B45-BDEB-EDAB096F0F8A}"/>
              </a:ext>
            </a:extLst>
          </p:cNvPr>
          <p:cNvPicPr>
            <a:picLocks noChangeAspect="1"/>
          </p:cNvPicPr>
          <p:nvPr/>
        </p:nvPicPr>
        <p:blipFill>
          <a:blip r:embed="rId5"/>
          <a:srcRect l="11369" r="11369"/>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pic>
        <p:nvPicPr>
          <p:cNvPr id="10" name="Picture 9" descr="A picture containing clock&#10;&#10;Description automatically generated">
            <a:extLst>
              <a:ext uri="{FF2B5EF4-FFF2-40B4-BE49-F238E27FC236}">
                <a16:creationId xmlns:a16="http://schemas.microsoft.com/office/drawing/2014/main" id="{B34DD9CB-4247-D142-ACF2-7922DCEF03A0}"/>
              </a:ext>
            </a:extLst>
          </p:cNvPr>
          <p:cNvPicPr>
            <a:picLocks noChangeAspect="1"/>
          </p:cNvPicPr>
          <p:nvPr/>
        </p:nvPicPr>
        <p:blipFill>
          <a:blip r:embed="rId6"/>
          <a:stretch>
            <a:fillRect/>
          </a:stretch>
        </p:blipFill>
        <p:spPr>
          <a:xfrm>
            <a:off x="8901375" y="6033913"/>
            <a:ext cx="3290624" cy="824087"/>
          </a:xfrm>
          <a:prstGeom prst="rect">
            <a:avLst/>
          </a:prstGeom>
        </p:spPr>
      </p:pic>
    </p:spTree>
    <p:extLst>
      <p:ext uri="{BB962C8B-B14F-4D97-AF65-F5344CB8AC3E}">
        <p14:creationId xmlns:p14="http://schemas.microsoft.com/office/powerpoint/2010/main" val="2548137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2" name="Rectangle 53">
            <a:extLst>
              <a:ext uri="{FF2B5EF4-FFF2-40B4-BE49-F238E27FC236}">
                <a16:creationId xmlns:a16="http://schemas.microsoft.com/office/drawing/2014/main" id="{FF93924A-10DF-4647-8C7A-115C017577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picture containing text&#10;&#10;Description automatically generated">
            <a:extLst>
              <a:ext uri="{FF2B5EF4-FFF2-40B4-BE49-F238E27FC236}">
                <a16:creationId xmlns:a16="http://schemas.microsoft.com/office/drawing/2014/main" id="{F65CAE1C-E655-0349-80FE-AE81D1546D54}"/>
              </a:ext>
            </a:extLst>
          </p:cNvPr>
          <p:cNvPicPr>
            <a:picLocks noChangeAspect="1"/>
          </p:cNvPicPr>
          <p:nvPr/>
        </p:nvPicPr>
        <p:blipFill rotWithShape="1">
          <a:blip r:embed="rId3"/>
          <a:srcRect l="39194" r="14321"/>
          <a:stretch/>
        </p:blipFill>
        <p:spPr>
          <a:xfrm>
            <a:off x="-1" y="10"/>
            <a:ext cx="3003123" cy="3892380"/>
          </a:xfrm>
          <a:prstGeom prst="rect">
            <a:avLst/>
          </a:prstGeom>
        </p:spPr>
      </p:pic>
      <p:pic>
        <p:nvPicPr>
          <p:cNvPr id="6" name="Picture 5" descr="A screenshot of a video game&#10;&#10;Description automatically generated with medium confidence">
            <a:extLst>
              <a:ext uri="{FF2B5EF4-FFF2-40B4-BE49-F238E27FC236}">
                <a16:creationId xmlns:a16="http://schemas.microsoft.com/office/drawing/2014/main" id="{69C7ABA4-6F61-134F-9828-82CF3EBDA6B2}"/>
              </a:ext>
            </a:extLst>
          </p:cNvPr>
          <p:cNvPicPr>
            <a:picLocks noChangeAspect="1"/>
          </p:cNvPicPr>
          <p:nvPr/>
        </p:nvPicPr>
        <p:blipFill rotWithShape="1">
          <a:blip r:embed="rId4"/>
          <a:srcRect l="19487" r="22588" b="-3"/>
          <a:stretch/>
        </p:blipFill>
        <p:spPr>
          <a:xfrm>
            <a:off x="3180257" y="10"/>
            <a:ext cx="3016307" cy="2785935"/>
          </a:xfrm>
          <a:prstGeom prst="rect">
            <a:avLst/>
          </a:prstGeom>
        </p:spPr>
      </p:pic>
      <p:pic>
        <p:nvPicPr>
          <p:cNvPr id="8" name="Content Placeholder 7">
            <a:extLst>
              <a:ext uri="{FF2B5EF4-FFF2-40B4-BE49-F238E27FC236}">
                <a16:creationId xmlns:a16="http://schemas.microsoft.com/office/drawing/2014/main" id="{008C7F97-BE17-1549-804B-4A74BC179F4C}"/>
              </a:ext>
            </a:extLst>
          </p:cNvPr>
          <p:cNvPicPr>
            <a:picLocks noChangeAspect="1"/>
          </p:cNvPicPr>
          <p:nvPr/>
        </p:nvPicPr>
        <p:blipFill rotWithShape="1">
          <a:blip r:embed="rId5"/>
          <a:srcRect l="16672" r="31439" b="1"/>
          <a:stretch/>
        </p:blipFill>
        <p:spPr>
          <a:xfrm>
            <a:off x="-1" y="4079988"/>
            <a:ext cx="3003123" cy="2778013"/>
          </a:xfrm>
          <a:prstGeom prst="rect">
            <a:avLst/>
          </a:prstGeom>
        </p:spPr>
      </p:pic>
      <p:pic>
        <p:nvPicPr>
          <p:cNvPr id="3" name="Picture 2" descr="A picture containing computer, car seat&#10;&#10;Description automatically generated">
            <a:extLst>
              <a:ext uri="{FF2B5EF4-FFF2-40B4-BE49-F238E27FC236}">
                <a16:creationId xmlns:a16="http://schemas.microsoft.com/office/drawing/2014/main" id="{5954CCBA-D8F3-1143-8934-7C3E7B8E7FAD}"/>
              </a:ext>
            </a:extLst>
          </p:cNvPr>
          <p:cNvPicPr>
            <a:picLocks noChangeAspect="1"/>
          </p:cNvPicPr>
          <p:nvPr/>
        </p:nvPicPr>
        <p:blipFill rotWithShape="1">
          <a:blip r:embed="rId6"/>
          <a:srcRect l="22991" r="41242" b="1"/>
          <a:stretch/>
        </p:blipFill>
        <p:spPr>
          <a:xfrm>
            <a:off x="3180257" y="2957665"/>
            <a:ext cx="3016307" cy="3900335"/>
          </a:xfrm>
          <a:prstGeom prst="rect">
            <a:avLst/>
          </a:prstGeom>
        </p:spPr>
      </p:pic>
      <p:sp>
        <p:nvSpPr>
          <p:cNvPr id="5" name="Content Placeholder 2">
            <a:extLst>
              <a:ext uri="{FF2B5EF4-FFF2-40B4-BE49-F238E27FC236}">
                <a16:creationId xmlns:a16="http://schemas.microsoft.com/office/drawing/2014/main" id="{ABF605D9-B763-A14B-8BCD-9C8C218FAABE}"/>
              </a:ext>
            </a:extLst>
          </p:cNvPr>
          <p:cNvSpPr txBox="1">
            <a:spLocks/>
          </p:cNvSpPr>
          <p:nvPr/>
        </p:nvSpPr>
        <p:spPr>
          <a:xfrm>
            <a:off x="5315919" y="1496581"/>
            <a:ext cx="6596682" cy="522968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br>
              <a:rPr lang="en-GB" sz="2000" dirty="0"/>
            </a:br>
            <a:endParaRPr lang="en-US" sz="2000" dirty="0">
              <a:solidFill>
                <a:srgbClr val="000000"/>
              </a:solidFill>
            </a:endParaRPr>
          </a:p>
        </p:txBody>
      </p:sp>
      <p:sp>
        <p:nvSpPr>
          <p:cNvPr id="24" name="Content Placeholder 2">
            <a:extLst>
              <a:ext uri="{FF2B5EF4-FFF2-40B4-BE49-F238E27FC236}">
                <a16:creationId xmlns:a16="http://schemas.microsoft.com/office/drawing/2014/main" id="{BCC4C565-1E12-9047-8589-1A956FD85461}"/>
              </a:ext>
            </a:extLst>
          </p:cNvPr>
          <p:cNvSpPr>
            <a:spLocks noGrp="1"/>
          </p:cNvSpPr>
          <p:nvPr>
            <p:ph idx="1"/>
          </p:nvPr>
        </p:nvSpPr>
        <p:spPr>
          <a:xfrm>
            <a:off x="6602301" y="814158"/>
            <a:ext cx="5310300" cy="5229683"/>
          </a:xfrm>
          <a:solidFill>
            <a:schemeClr val="bg1">
              <a:alpha val="0"/>
            </a:schemeClr>
          </a:solidFill>
        </p:spPr>
        <p:txBody>
          <a:bodyPr vert="horz" lIns="91440" tIns="45720" rIns="91440" bIns="45720" rtlCol="0" anchor="t">
            <a:normAutofit lnSpcReduction="10000"/>
          </a:bodyPr>
          <a:lstStyle/>
          <a:p>
            <a:pPr marL="0" indent="0" algn="ctr">
              <a:buNone/>
            </a:pPr>
            <a:endParaRPr lang="en-US" sz="2400" b="1" dirty="0">
              <a:solidFill>
                <a:srgbClr val="18A7E0"/>
              </a:solidFill>
            </a:endParaRPr>
          </a:p>
          <a:p>
            <a:pPr marL="0" indent="0" algn="ctr">
              <a:buNone/>
            </a:pPr>
            <a:r>
              <a:rPr lang="en-GB" b="1" dirty="0">
                <a:solidFill>
                  <a:srgbClr val="18A7E0"/>
                </a:solidFill>
              </a:rPr>
              <a:t>Callum (as a result of his illness) and Charlie (as a result of the bullying he is experiencing) are both having negative experiences and the online world benefits them in a number of positive ways.</a:t>
            </a:r>
          </a:p>
          <a:p>
            <a:pPr marL="0" indent="0" algn="ctr">
              <a:buNone/>
            </a:pPr>
            <a:endParaRPr lang="en-GB" b="1" dirty="0">
              <a:solidFill>
                <a:srgbClr val="18A7E0"/>
              </a:solidFill>
            </a:endParaRPr>
          </a:p>
          <a:p>
            <a:pPr marL="0" indent="0" algn="ctr">
              <a:buNone/>
            </a:pPr>
            <a:r>
              <a:rPr lang="en-GB" b="1" dirty="0">
                <a:solidFill>
                  <a:srgbClr val="18A7E0"/>
                </a:solidFill>
              </a:rPr>
              <a:t> Many people across the world and of all different ages find that spending time online can be really beneficial and positive for them.</a:t>
            </a:r>
            <a:r>
              <a:rPr lang="en-GB" sz="2400" b="1" dirty="0"/>
              <a:t> </a:t>
            </a:r>
          </a:p>
          <a:p>
            <a:pPr marL="0" indent="0" algn="ctr">
              <a:buNone/>
            </a:pPr>
            <a:endParaRPr lang="en-GB" b="1" dirty="0">
              <a:solidFill>
                <a:srgbClr val="FF0000"/>
              </a:solidFill>
            </a:endParaRPr>
          </a:p>
        </p:txBody>
      </p:sp>
    </p:spTree>
    <p:extLst>
      <p:ext uri="{BB962C8B-B14F-4D97-AF65-F5344CB8AC3E}">
        <p14:creationId xmlns:p14="http://schemas.microsoft.com/office/powerpoint/2010/main" val="3286841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10070" y="160962"/>
            <a:ext cx="4803636" cy="823370"/>
          </a:xfrm>
        </p:spPr>
        <p:txBody>
          <a:bodyPr vert="horz" lIns="91440" tIns="45720" rIns="91440" bIns="45720" rtlCol="0">
            <a:normAutofit/>
          </a:bodyPr>
          <a:lstStyle/>
          <a:p>
            <a:r>
              <a:rPr lang="en-US" b="1" dirty="0">
                <a:solidFill>
                  <a:srgbClr val="18A7E0"/>
                </a:solidFill>
                <a:latin typeface="+mn-lt"/>
              </a:rPr>
              <a:t>Activity Two</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10068" y="846288"/>
            <a:ext cx="6271568" cy="1050366"/>
          </a:xfrm>
        </p:spPr>
        <p:txBody>
          <a:bodyPr vert="horz" lIns="91440" tIns="45720" rIns="91440" bIns="45720" rtlCol="0" anchor="ctr">
            <a:normAutofit/>
          </a:bodyPr>
          <a:lstStyle/>
          <a:p>
            <a:pPr marL="0" indent="0">
              <a:lnSpc>
                <a:spcPct val="100000"/>
              </a:lnSpc>
              <a:buNone/>
            </a:pPr>
            <a:r>
              <a:rPr lang="en-GB" sz="1800" dirty="0"/>
              <a:t>Decide which of the positive aspects of online life apply directly to Callum and Charlie’s situation, and which could apply to other young people.</a:t>
            </a:r>
            <a:endParaRPr lang="en-GB" sz="2000" dirty="0"/>
          </a:p>
        </p:txBody>
      </p:sp>
      <p:sp>
        <p:nvSpPr>
          <p:cNvPr id="31"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8">
            <a:extLst>
              <a:ext uri="{FF2B5EF4-FFF2-40B4-BE49-F238E27FC236}">
                <a16:creationId xmlns:a16="http://schemas.microsoft.com/office/drawing/2014/main" id="{51CDE508-C45D-D54C-8BB9-D7F6DCACFF39}"/>
              </a:ext>
            </a:extLst>
          </p:cNvPr>
          <p:cNvPicPr>
            <a:picLocks noChangeAspect="1"/>
          </p:cNvPicPr>
          <p:nvPr/>
        </p:nvPicPr>
        <p:blipFill>
          <a:blip r:embed="rId4"/>
          <a:srcRect l="26297" r="26297"/>
          <a:stretch/>
        </p:blipFill>
        <p:spPr>
          <a:xfrm>
            <a:off x="6893318" y="770037"/>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pic>
        <p:nvPicPr>
          <p:cNvPr id="18" name="Picture 17" descr="A picture containing clock&#10;&#10;Description automatically generated">
            <a:extLst>
              <a:ext uri="{FF2B5EF4-FFF2-40B4-BE49-F238E27FC236}">
                <a16:creationId xmlns:a16="http://schemas.microsoft.com/office/drawing/2014/main" id="{BFD9D0D2-DE86-2D41-8095-E81AE1F897D2}"/>
              </a:ext>
            </a:extLst>
          </p:cNvPr>
          <p:cNvPicPr>
            <a:picLocks noChangeAspect="1"/>
          </p:cNvPicPr>
          <p:nvPr/>
        </p:nvPicPr>
        <p:blipFill>
          <a:blip r:embed="rId5"/>
          <a:stretch>
            <a:fillRect/>
          </a:stretch>
        </p:blipFill>
        <p:spPr>
          <a:xfrm>
            <a:off x="8901377" y="6033913"/>
            <a:ext cx="3290624" cy="824087"/>
          </a:xfrm>
          <a:prstGeom prst="rect">
            <a:avLst/>
          </a:prstGeom>
        </p:spPr>
      </p:pic>
      <p:sp>
        <p:nvSpPr>
          <p:cNvPr id="4" name="Rectangle 3">
            <a:extLst>
              <a:ext uri="{FF2B5EF4-FFF2-40B4-BE49-F238E27FC236}">
                <a16:creationId xmlns:a16="http://schemas.microsoft.com/office/drawing/2014/main" id="{1A67E563-1745-544E-8CE3-2809CF3E711A}"/>
              </a:ext>
            </a:extLst>
          </p:cNvPr>
          <p:cNvSpPr/>
          <p:nvPr/>
        </p:nvSpPr>
        <p:spPr>
          <a:xfrm>
            <a:off x="210069" y="1818289"/>
            <a:ext cx="5710362" cy="5068054"/>
          </a:xfrm>
          <a:prstGeom prst="rect">
            <a:avLst/>
          </a:prstGeom>
        </p:spPr>
        <p:txBody>
          <a:bodyPr wrap="square">
            <a:spAutoFit/>
          </a:bodyPr>
          <a:lstStyle/>
          <a:p>
            <a:pPr marL="460375" lvl="0" indent="-307975" fontAlgn="base">
              <a:spcBef>
                <a:spcPts val="1000"/>
              </a:spcBef>
              <a:buFont typeface="+mj-lt"/>
              <a:buAutoNum type="arabicPeriod"/>
            </a:pPr>
            <a:r>
              <a:rPr lang="en-GB" sz="1600" dirty="0">
                <a:solidFill>
                  <a:srgbClr val="18A7E0"/>
                </a:solidFill>
              </a:rPr>
              <a:t>Social contact with other people</a:t>
            </a:r>
          </a:p>
          <a:p>
            <a:pPr marL="460375" lvl="0" indent="-307975" fontAlgn="base">
              <a:spcBef>
                <a:spcPts val="1000"/>
              </a:spcBef>
              <a:buFont typeface="+mj-lt"/>
              <a:buAutoNum type="arabicPeriod"/>
            </a:pPr>
            <a:r>
              <a:rPr lang="en-GB" sz="1600" dirty="0">
                <a:solidFill>
                  <a:srgbClr val="18A7E0"/>
                </a:solidFill>
              </a:rPr>
              <a:t>Sharing common interests and activities with others</a:t>
            </a:r>
          </a:p>
          <a:p>
            <a:pPr marL="460375" lvl="0" indent="-307975" fontAlgn="base">
              <a:spcBef>
                <a:spcPts val="1000"/>
              </a:spcBef>
              <a:buFont typeface="+mj-lt"/>
              <a:buAutoNum type="arabicPeriod"/>
            </a:pPr>
            <a:r>
              <a:rPr lang="en-GB" sz="1600" dirty="0">
                <a:solidFill>
                  <a:srgbClr val="18A7E0"/>
                </a:solidFill>
              </a:rPr>
              <a:t>Being able to express yourself</a:t>
            </a:r>
          </a:p>
          <a:p>
            <a:pPr marL="460375" lvl="0" indent="-307975" fontAlgn="base">
              <a:spcBef>
                <a:spcPts val="1000"/>
              </a:spcBef>
              <a:buFont typeface="+mj-lt"/>
              <a:buAutoNum type="arabicPeriod"/>
            </a:pPr>
            <a:r>
              <a:rPr lang="en-GB" sz="1600" dirty="0">
                <a:solidFill>
                  <a:srgbClr val="18A7E0"/>
                </a:solidFill>
              </a:rPr>
              <a:t>Being able to express aspects of yourself that it might not be safe to do so in real life</a:t>
            </a:r>
          </a:p>
          <a:p>
            <a:pPr marL="460375" lvl="0" indent="-307975" fontAlgn="base">
              <a:spcBef>
                <a:spcPts val="1000"/>
              </a:spcBef>
              <a:buFont typeface="+mj-lt"/>
              <a:buAutoNum type="arabicPeriod"/>
            </a:pPr>
            <a:r>
              <a:rPr lang="en-GB" sz="1600" dirty="0">
                <a:solidFill>
                  <a:srgbClr val="18A7E0"/>
                </a:solidFill>
              </a:rPr>
              <a:t>Create a new persona/identity and practice expressing that with others</a:t>
            </a:r>
          </a:p>
          <a:p>
            <a:pPr marL="460375" lvl="0" indent="-307975" fontAlgn="base">
              <a:spcBef>
                <a:spcPts val="1000"/>
              </a:spcBef>
              <a:buFont typeface="+mj-lt"/>
              <a:buAutoNum type="arabicPeriod"/>
            </a:pPr>
            <a:r>
              <a:rPr lang="en-GB" sz="1600" dirty="0">
                <a:solidFill>
                  <a:srgbClr val="18A7E0"/>
                </a:solidFill>
              </a:rPr>
              <a:t>Make friendships</a:t>
            </a:r>
          </a:p>
          <a:p>
            <a:pPr marL="460375" lvl="0" indent="-307975" fontAlgn="base">
              <a:spcBef>
                <a:spcPts val="1000"/>
              </a:spcBef>
              <a:buFont typeface="+mj-lt"/>
              <a:buAutoNum type="arabicPeriod"/>
            </a:pPr>
            <a:r>
              <a:rPr lang="en-GB" sz="1600" dirty="0">
                <a:solidFill>
                  <a:srgbClr val="18A7E0"/>
                </a:solidFill>
              </a:rPr>
              <a:t>Experience the happiness that comes from connecting with others</a:t>
            </a:r>
          </a:p>
          <a:p>
            <a:pPr marL="460375" lvl="0" indent="-307975" fontAlgn="base">
              <a:spcBef>
                <a:spcPts val="1000"/>
              </a:spcBef>
              <a:buFont typeface="+mj-lt"/>
              <a:buAutoNum type="arabicPeriod"/>
            </a:pPr>
            <a:r>
              <a:rPr lang="en-GB" sz="1600" dirty="0">
                <a:solidFill>
                  <a:srgbClr val="18A7E0"/>
                </a:solidFill>
              </a:rPr>
              <a:t>Combat loneliness</a:t>
            </a:r>
          </a:p>
          <a:p>
            <a:pPr marL="460375" lvl="0" indent="-307975" fontAlgn="base">
              <a:spcBef>
                <a:spcPts val="1000"/>
              </a:spcBef>
              <a:buFont typeface="+mj-lt"/>
              <a:buAutoNum type="arabicPeriod"/>
            </a:pPr>
            <a:r>
              <a:rPr lang="en-GB" sz="1600" dirty="0">
                <a:solidFill>
                  <a:srgbClr val="18A7E0"/>
                </a:solidFill>
              </a:rPr>
              <a:t>Getting social support from others</a:t>
            </a:r>
          </a:p>
          <a:p>
            <a:pPr marL="460375" lvl="0" indent="-307975" fontAlgn="base">
              <a:spcBef>
                <a:spcPts val="1000"/>
              </a:spcBef>
              <a:buFont typeface="+mj-lt"/>
              <a:buAutoNum type="arabicPeriod"/>
            </a:pPr>
            <a:r>
              <a:rPr lang="en-GB" sz="1600" dirty="0">
                <a:solidFill>
                  <a:srgbClr val="18A7E0"/>
                </a:solidFill>
              </a:rPr>
              <a:t>Being able to share problems with others and learn from the experiences of others</a:t>
            </a:r>
          </a:p>
          <a:p>
            <a:pPr marL="460375" lvl="0" indent="-307975" fontAlgn="base">
              <a:spcBef>
                <a:spcPts val="1000"/>
              </a:spcBef>
              <a:buFont typeface="+mj-lt"/>
              <a:buAutoNum type="arabicPeriod"/>
            </a:pPr>
            <a:r>
              <a:rPr lang="en-GB" sz="1600" dirty="0">
                <a:solidFill>
                  <a:srgbClr val="18A7E0"/>
                </a:solidFill>
              </a:rPr>
              <a:t>Collaboration and teamwork</a:t>
            </a:r>
            <a:endParaRPr lang="en-GB" sz="2000" dirty="0">
              <a:solidFill>
                <a:srgbClr val="18A7E0"/>
              </a:solidFill>
            </a:endParaRPr>
          </a:p>
        </p:txBody>
      </p:sp>
    </p:spTree>
    <p:extLst>
      <p:ext uri="{BB962C8B-B14F-4D97-AF65-F5344CB8AC3E}">
        <p14:creationId xmlns:p14="http://schemas.microsoft.com/office/powerpoint/2010/main" val="511998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1C8BA82-5809-704E-BEB4-68E0D3B16F1A}"/>
              </a:ext>
            </a:extLst>
          </p:cNvPr>
          <p:cNvPicPr>
            <a:picLocks noChangeAspect="1"/>
          </p:cNvPicPr>
          <p:nvPr/>
        </p:nvPicPr>
        <p:blipFill>
          <a:blip r:embed="rId3"/>
          <a:srcRect l="6772" r="6772"/>
          <a:stretch/>
        </p:blipFill>
        <p:spPr>
          <a:xfrm>
            <a:off x="6083786" y="-168316"/>
            <a:ext cx="6261330" cy="3932313"/>
          </a:xfrm>
          <a:prstGeom prst="rect">
            <a:avLst/>
          </a:prstGeom>
          <a:effectLst>
            <a:softEdge rad="533400"/>
          </a:effectLst>
        </p:spPr>
      </p:pic>
      <p:pic>
        <p:nvPicPr>
          <p:cNvPr id="6" name="Content Placeholder 5">
            <a:extLst>
              <a:ext uri="{FF2B5EF4-FFF2-40B4-BE49-F238E27FC236}">
                <a16:creationId xmlns:a16="http://schemas.microsoft.com/office/drawing/2014/main" id="{B38F9952-EA1D-654F-885A-8BB6DB563FF5}"/>
              </a:ext>
            </a:extLst>
          </p:cNvPr>
          <p:cNvPicPr>
            <a:picLocks noChangeAspect="1"/>
          </p:cNvPicPr>
          <p:nvPr/>
        </p:nvPicPr>
        <p:blipFill>
          <a:blip r:embed="rId4"/>
          <a:srcRect t="9665" b="9665"/>
          <a:stretch/>
        </p:blipFill>
        <p:spPr>
          <a:xfrm>
            <a:off x="6089904" y="2487166"/>
            <a:ext cx="6263640" cy="4215384"/>
          </a:xfrm>
          <a:prstGeom prst="rect">
            <a:avLst/>
          </a:prstGeom>
          <a:effectLst>
            <a:softEdge rad="533400"/>
          </a:effectLst>
        </p:spPr>
      </p:pic>
      <p:pic>
        <p:nvPicPr>
          <p:cNvPr id="58" name="Picture 57">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8" name="Content Placeholder 37">
            <a:extLst>
              <a:ext uri="{FF2B5EF4-FFF2-40B4-BE49-F238E27FC236}">
                <a16:creationId xmlns:a16="http://schemas.microsoft.com/office/drawing/2014/main" id="{DBBE1583-09EE-479F-B5A3-1A2C063BABC9}"/>
              </a:ext>
            </a:extLst>
          </p:cNvPr>
          <p:cNvSpPr>
            <a:spLocks noGrp="1"/>
          </p:cNvSpPr>
          <p:nvPr>
            <p:ph idx="1"/>
          </p:nvPr>
        </p:nvSpPr>
        <p:spPr>
          <a:xfrm>
            <a:off x="336885" y="1027397"/>
            <a:ext cx="6263640" cy="5809831"/>
          </a:xfrm>
        </p:spPr>
        <p:txBody>
          <a:bodyPr vert="horz" lIns="91440" tIns="45720" rIns="91440" bIns="45720" rtlCol="0" anchor="ctr">
            <a:normAutofit fontScale="25000" lnSpcReduction="20000"/>
          </a:bodyPr>
          <a:lstStyle/>
          <a:p>
            <a:pPr>
              <a:lnSpc>
                <a:spcPct val="120000"/>
              </a:lnSpc>
            </a:pPr>
            <a:r>
              <a:rPr lang="en-GB" sz="7200" dirty="0"/>
              <a:t>Charlie is on the receiving end of bullying in real life, and is also cyberbullying (being abusive online) Callum and maybe others. </a:t>
            </a:r>
          </a:p>
          <a:p>
            <a:pPr>
              <a:lnSpc>
                <a:spcPct val="120000"/>
              </a:lnSpc>
            </a:pPr>
            <a:r>
              <a:rPr lang="en-GB" sz="7200" dirty="0"/>
              <a:t>Being on the receiving end of bullying or online harassment can be frightening and knock your confidence. </a:t>
            </a:r>
            <a:r>
              <a:rPr lang="en-GB" sz="7200" b="1" dirty="0"/>
              <a:t>Nobody deserves to be bullied or harassed online.</a:t>
            </a:r>
          </a:p>
          <a:p>
            <a:endParaRPr lang="en-GB" sz="7200" dirty="0"/>
          </a:p>
          <a:p>
            <a:pPr marL="0" indent="0">
              <a:buNone/>
            </a:pPr>
            <a:r>
              <a:rPr lang="en-GB" sz="11200" b="1" dirty="0">
                <a:solidFill>
                  <a:srgbClr val="18A7E0"/>
                </a:solidFill>
              </a:rPr>
              <a:t>What can you do?</a:t>
            </a:r>
          </a:p>
          <a:p>
            <a:pPr>
              <a:lnSpc>
                <a:spcPct val="120000"/>
              </a:lnSpc>
            </a:pPr>
            <a:r>
              <a:rPr lang="en-GB" sz="7200" dirty="0"/>
              <a:t>If you witness bullying or online harassment the best thing you can do is report it to the site and/or a trusted adult. Take screenshots of the abuse if safe and possible, it is helpful evidence. </a:t>
            </a:r>
          </a:p>
          <a:p>
            <a:pPr>
              <a:lnSpc>
                <a:spcPct val="120000"/>
              </a:lnSpc>
            </a:pPr>
            <a:r>
              <a:rPr lang="en-GB" sz="7200" dirty="0"/>
              <a:t>If you are being harassed online then block the person, take screenshots of the abuse if safe and possible, it is helpful evidence, then report the person to the site and/or a trusted adult.</a:t>
            </a:r>
          </a:p>
          <a:p>
            <a:pPr>
              <a:lnSpc>
                <a:spcPct val="120000"/>
              </a:lnSpc>
            </a:pPr>
            <a:r>
              <a:rPr lang="en-GB" sz="7200" dirty="0"/>
              <a:t>Organisations such as Safe and Childline are there to support you.</a:t>
            </a:r>
            <a:br>
              <a:rPr lang="en-GB" dirty="0"/>
            </a:br>
            <a:endParaRPr lang="en-GB" dirty="0"/>
          </a:p>
          <a:p>
            <a:endParaRPr lang="en-GB" dirty="0"/>
          </a:p>
        </p:txBody>
      </p:sp>
      <p:sp>
        <p:nvSpPr>
          <p:cNvPr id="9" name="Rectangle 8">
            <a:extLst>
              <a:ext uri="{FF2B5EF4-FFF2-40B4-BE49-F238E27FC236}">
                <a16:creationId xmlns:a16="http://schemas.microsoft.com/office/drawing/2014/main" id="{12298D65-C0EA-7F4F-A4BD-0A63BAEB6125}"/>
              </a:ext>
            </a:extLst>
          </p:cNvPr>
          <p:cNvSpPr/>
          <p:nvPr/>
        </p:nvSpPr>
        <p:spPr>
          <a:xfrm>
            <a:off x="336885" y="190987"/>
            <a:ext cx="6653850" cy="701731"/>
          </a:xfrm>
          <a:prstGeom prst="rect">
            <a:avLst/>
          </a:prstGeom>
        </p:spPr>
        <p:txBody>
          <a:bodyPr wrap="square">
            <a:spAutoFit/>
          </a:bodyPr>
          <a:lstStyle/>
          <a:p>
            <a:pPr>
              <a:lnSpc>
                <a:spcPct val="90000"/>
              </a:lnSpc>
              <a:spcBef>
                <a:spcPct val="0"/>
              </a:spcBef>
              <a:spcAft>
                <a:spcPts val="600"/>
              </a:spcAft>
            </a:pPr>
            <a:r>
              <a:rPr lang="en-US" sz="4400" b="1" dirty="0">
                <a:solidFill>
                  <a:srgbClr val="18A7E0"/>
                </a:solidFill>
              </a:rPr>
              <a:t>Bullying and Cyberbullying</a:t>
            </a:r>
          </a:p>
        </p:txBody>
      </p:sp>
      <p:pic>
        <p:nvPicPr>
          <p:cNvPr id="35" name="Picture 34" descr="A picture containing clock&#10;&#10;Description automatically generated">
            <a:extLst>
              <a:ext uri="{FF2B5EF4-FFF2-40B4-BE49-F238E27FC236}">
                <a16:creationId xmlns:a16="http://schemas.microsoft.com/office/drawing/2014/main" id="{4E3F5D04-6FCE-C147-874B-D149AD6539CF}"/>
              </a:ext>
            </a:extLst>
          </p:cNvPr>
          <p:cNvPicPr>
            <a:picLocks noChangeAspect="1"/>
          </p:cNvPicPr>
          <p:nvPr/>
        </p:nvPicPr>
        <p:blipFill>
          <a:blip r:embed="rId6"/>
          <a:stretch>
            <a:fillRect/>
          </a:stretch>
        </p:blipFill>
        <p:spPr>
          <a:xfrm>
            <a:off x="8901376" y="6033913"/>
            <a:ext cx="3290624" cy="824087"/>
          </a:xfrm>
          <a:prstGeom prst="rect">
            <a:avLst/>
          </a:prstGeom>
        </p:spPr>
      </p:pic>
    </p:spTree>
    <p:extLst>
      <p:ext uri="{BB962C8B-B14F-4D97-AF65-F5344CB8AC3E}">
        <p14:creationId xmlns:p14="http://schemas.microsoft.com/office/powerpoint/2010/main" val="4264123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Picture 18" descr="A picture containing indoor&#10;&#10;Description automatically generated">
            <a:extLst>
              <a:ext uri="{FF2B5EF4-FFF2-40B4-BE49-F238E27FC236}">
                <a16:creationId xmlns:a16="http://schemas.microsoft.com/office/drawing/2014/main" id="{97F32A7E-EF15-4E47-B330-771CF6BBC224}"/>
              </a:ext>
            </a:extLst>
          </p:cNvPr>
          <p:cNvPicPr>
            <a:picLocks noChangeAspect="1"/>
          </p:cNvPicPr>
          <p:nvPr/>
        </p:nvPicPr>
        <p:blipFill rotWithShape="1">
          <a:blip r:embed="rId3"/>
          <a:srcRect t="13946" r="1" b="13949"/>
          <a:stretch/>
        </p:blipFill>
        <p:spPr>
          <a:xfrm>
            <a:off x="4166504" y="10"/>
            <a:ext cx="8025495" cy="3067040"/>
          </a:xfrm>
          <a:prstGeom prst="rect">
            <a:avLst/>
          </a:prstGeom>
        </p:spPr>
      </p:pic>
      <p:pic>
        <p:nvPicPr>
          <p:cNvPr id="17" name="Picture 16" descr="A screenshot of a video game&#10;&#10;Description automatically generated with medium confidence">
            <a:extLst>
              <a:ext uri="{FF2B5EF4-FFF2-40B4-BE49-F238E27FC236}">
                <a16:creationId xmlns:a16="http://schemas.microsoft.com/office/drawing/2014/main" id="{3024B020-016C-FF49-9997-6FA3A413F334}"/>
              </a:ext>
            </a:extLst>
          </p:cNvPr>
          <p:cNvPicPr>
            <a:picLocks noChangeAspect="1"/>
          </p:cNvPicPr>
          <p:nvPr/>
        </p:nvPicPr>
        <p:blipFill rotWithShape="1">
          <a:blip r:embed="rId4"/>
          <a:srcRect l="14228" t="16833" r="-2" b="11382"/>
          <a:stretch/>
        </p:blipFill>
        <p:spPr>
          <a:xfrm>
            <a:off x="0" y="3790951"/>
            <a:ext cx="7124008" cy="3055577"/>
          </a:xfrm>
          <a:prstGeom prst="rect">
            <a:avLst/>
          </a:prstGeom>
        </p:spPr>
      </p:pic>
      <p:sp>
        <p:nvSpPr>
          <p:cNvPr id="21" name="Freeform: Shape 23">
            <a:extLst>
              <a:ext uri="{FF2B5EF4-FFF2-40B4-BE49-F238E27FC236}">
                <a16:creationId xmlns:a16="http://schemas.microsoft.com/office/drawing/2014/main" id="{EA518CE4-E4D4-4D8A-980F-6D692AC96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472"/>
            <a:ext cx="5155454" cy="4845530"/>
          </a:xfrm>
          <a:custGeom>
            <a:avLst/>
            <a:gdLst>
              <a:gd name="connsiteX0" fmla="*/ 0 w 5155454"/>
              <a:gd name="connsiteY0" fmla="*/ 0 h 4845530"/>
              <a:gd name="connsiteX1" fmla="*/ 4766270 w 5155454"/>
              <a:gd name="connsiteY1" fmla="*/ 0 h 4845530"/>
              <a:gd name="connsiteX2" fmla="*/ 4896671 w 5155454"/>
              <a:gd name="connsiteY2" fmla="*/ 270697 h 4845530"/>
              <a:gd name="connsiteX3" fmla="*/ 5155454 w 5155454"/>
              <a:gd name="connsiteY3" fmla="*/ 1552495 h 4845530"/>
              <a:gd name="connsiteX4" fmla="*/ 1862419 w 5155454"/>
              <a:gd name="connsiteY4" fmla="*/ 4845530 h 4845530"/>
              <a:gd name="connsiteX5" fmla="*/ 21252 w 5155454"/>
              <a:gd name="connsiteY5" fmla="*/ 4283132 h 4845530"/>
              <a:gd name="connsiteX6" fmla="*/ 0 w 5155454"/>
              <a:gd name="connsiteY6" fmla="*/ 4267240 h 484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55454" h="4845530">
                <a:moveTo>
                  <a:pt x="0" y="0"/>
                </a:moveTo>
                <a:lnTo>
                  <a:pt x="4766270" y="0"/>
                </a:lnTo>
                <a:lnTo>
                  <a:pt x="4896671" y="270697"/>
                </a:lnTo>
                <a:cubicBezTo>
                  <a:pt x="5063308" y="664671"/>
                  <a:pt x="5155454" y="1097822"/>
                  <a:pt x="5155454" y="1552495"/>
                </a:cubicBezTo>
                <a:cubicBezTo>
                  <a:pt x="5155454" y="3371188"/>
                  <a:pt x="3681112" y="4845530"/>
                  <a:pt x="1862419" y="4845530"/>
                </a:cubicBezTo>
                <a:cubicBezTo>
                  <a:pt x="1180409" y="4845530"/>
                  <a:pt x="546824" y="4638201"/>
                  <a:pt x="21252" y="4283132"/>
                </a:cubicBezTo>
                <a:lnTo>
                  <a:pt x="0" y="42672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BED9B437-0002-4E45-AA92-1550854F99EC}"/>
              </a:ext>
            </a:extLst>
          </p:cNvPr>
          <p:cNvPicPr>
            <a:picLocks noChangeAspect="1"/>
          </p:cNvPicPr>
          <p:nvPr/>
        </p:nvPicPr>
        <p:blipFill rotWithShape="1">
          <a:blip r:embed="rId5"/>
          <a:srcRect r="11221" b="2"/>
          <a:stretch/>
        </p:blipFill>
        <p:spPr>
          <a:xfrm>
            <a:off x="1" y="1"/>
            <a:ext cx="5017099" cy="4718647"/>
          </a:xfrm>
          <a:custGeom>
            <a:avLst/>
            <a:gdLst/>
            <a:ahLst/>
            <a:cxnLst/>
            <a:rect l="l" t="t" r="r" b="b"/>
            <a:pathLst>
              <a:path w="5017099" h="4718647">
                <a:moveTo>
                  <a:pt x="0" y="0"/>
                </a:moveTo>
                <a:lnTo>
                  <a:pt x="4599738" y="0"/>
                </a:lnTo>
                <a:lnTo>
                  <a:pt x="4636346" y="60259"/>
                </a:lnTo>
                <a:cubicBezTo>
                  <a:pt x="4879170" y="507256"/>
                  <a:pt x="5017099" y="1019504"/>
                  <a:pt x="5017099" y="1563967"/>
                </a:cubicBezTo>
                <a:cubicBezTo>
                  <a:pt x="5017099" y="3306249"/>
                  <a:pt x="3604701" y="4718647"/>
                  <a:pt x="1862419" y="4718647"/>
                </a:cubicBezTo>
                <a:cubicBezTo>
                  <a:pt x="1209063" y="4718647"/>
                  <a:pt x="602098" y="4520029"/>
                  <a:pt x="98607" y="4179877"/>
                </a:cubicBezTo>
                <a:lnTo>
                  <a:pt x="0" y="4106140"/>
                </a:lnTo>
                <a:close/>
              </a:path>
            </a:pathLst>
          </a:custGeom>
        </p:spPr>
      </p:pic>
      <p:sp>
        <p:nvSpPr>
          <p:cNvPr id="26" name="Freeform: Shape 25">
            <a:extLst>
              <a:ext uri="{FF2B5EF4-FFF2-40B4-BE49-F238E27FC236}">
                <a16:creationId xmlns:a16="http://schemas.microsoft.com/office/drawing/2014/main" id="{F82BF3E2-EB0E-40D6-8835-2367A5316C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48480" y="1563968"/>
            <a:ext cx="6043520" cy="5294033"/>
          </a:xfrm>
          <a:custGeom>
            <a:avLst/>
            <a:gdLst>
              <a:gd name="connsiteX0" fmla="*/ 3600823 w 6043520"/>
              <a:gd name="connsiteY0" fmla="*/ 0 h 5294033"/>
              <a:gd name="connsiteX1" fmla="*/ 5891281 w 6043520"/>
              <a:gd name="connsiteY1" fmla="*/ 822253 h 5294033"/>
              <a:gd name="connsiteX2" fmla="*/ 6043520 w 6043520"/>
              <a:gd name="connsiteY2" fmla="*/ 960617 h 5294033"/>
              <a:gd name="connsiteX3" fmla="*/ 6043520 w 6043520"/>
              <a:gd name="connsiteY3" fmla="*/ 5294033 h 5294033"/>
              <a:gd name="connsiteX4" fmla="*/ 423445 w 6043520"/>
              <a:gd name="connsiteY4" fmla="*/ 5294033 h 5294033"/>
              <a:gd name="connsiteX5" fmla="*/ 282971 w 6043520"/>
              <a:gd name="connsiteY5" fmla="*/ 5002426 h 5294033"/>
              <a:gd name="connsiteX6" fmla="*/ 0 w 6043520"/>
              <a:gd name="connsiteY6" fmla="*/ 3600823 h 5294033"/>
              <a:gd name="connsiteX7" fmla="*/ 3600823 w 6043520"/>
              <a:gd name="connsiteY7" fmla="*/ 0 h 529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43520" h="5294033">
                <a:moveTo>
                  <a:pt x="3600823" y="0"/>
                </a:moveTo>
                <a:cubicBezTo>
                  <a:pt x="4470871" y="0"/>
                  <a:pt x="5268847" y="308574"/>
                  <a:pt x="5891281" y="822253"/>
                </a:cubicBezTo>
                <a:lnTo>
                  <a:pt x="6043520" y="960617"/>
                </a:lnTo>
                <a:lnTo>
                  <a:pt x="6043520" y="5294033"/>
                </a:lnTo>
                <a:lnTo>
                  <a:pt x="423445" y="5294033"/>
                </a:lnTo>
                <a:lnTo>
                  <a:pt x="282971" y="5002426"/>
                </a:lnTo>
                <a:cubicBezTo>
                  <a:pt x="100759" y="4571630"/>
                  <a:pt x="0" y="4097993"/>
                  <a:pt x="0" y="3600823"/>
                </a:cubicBezTo>
                <a:cubicBezTo>
                  <a:pt x="0" y="1612143"/>
                  <a:pt x="1612143" y="0"/>
                  <a:pt x="36008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4D317F70-800B-7D42-BB2E-E91B1E5BC0DB}"/>
              </a:ext>
            </a:extLst>
          </p:cNvPr>
          <p:cNvPicPr>
            <a:picLocks noChangeAspect="1"/>
          </p:cNvPicPr>
          <p:nvPr/>
        </p:nvPicPr>
        <p:blipFill rotWithShape="1">
          <a:blip r:embed="rId6"/>
          <a:srcRect l="16029" r="13537" b="2"/>
          <a:stretch/>
        </p:blipFill>
        <p:spPr>
          <a:xfrm>
            <a:off x="6283728" y="1699214"/>
            <a:ext cx="5908273" cy="5158786"/>
          </a:xfrm>
          <a:custGeom>
            <a:avLst/>
            <a:gdLst/>
            <a:ahLst/>
            <a:cxnLst/>
            <a:rect l="l" t="t" r="r" b="b"/>
            <a:pathLst>
              <a:path w="5908273" h="5158786">
                <a:moveTo>
                  <a:pt x="3465576" y="0"/>
                </a:moveTo>
                <a:cubicBezTo>
                  <a:pt x="4302945" y="0"/>
                  <a:pt x="5070948" y="296984"/>
                  <a:pt x="5670004" y="791369"/>
                </a:cubicBezTo>
                <a:lnTo>
                  <a:pt x="5908273" y="1007923"/>
                </a:lnTo>
                <a:lnTo>
                  <a:pt x="5908273" y="5158786"/>
                </a:lnTo>
                <a:lnTo>
                  <a:pt x="443374" y="5158786"/>
                </a:lnTo>
                <a:lnTo>
                  <a:pt x="418277" y="5117476"/>
                </a:lnTo>
                <a:cubicBezTo>
                  <a:pt x="151523" y="4626427"/>
                  <a:pt x="0" y="4063697"/>
                  <a:pt x="0" y="3465576"/>
                </a:cubicBezTo>
                <a:cubicBezTo>
                  <a:pt x="0" y="1551591"/>
                  <a:pt x="1551591" y="0"/>
                  <a:pt x="3465576" y="0"/>
                </a:cubicBezTo>
                <a:close/>
              </a:path>
            </a:pathLst>
          </a:custGeom>
        </p:spPr>
      </p:pic>
      <p:sp>
        <p:nvSpPr>
          <p:cNvPr id="28" name="Oval 27">
            <a:extLst>
              <a:ext uri="{FF2B5EF4-FFF2-40B4-BE49-F238E27FC236}">
                <a16:creationId xmlns:a16="http://schemas.microsoft.com/office/drawing/2014/main" id="{481E86DD-89E6-42B2-8675-84B7C56BFF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50534" y="1716727"/>
            <a:ext cx="4572000" cy="45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A person wearing headphones&#10;&#10;Description automatically generated with low confidence">
            <a:extLst>
              <a:ext uri="{FF2B5EF4-FFF2-40B4-BE49-F238E27FC236}">
                <a16:creationId xmlns:a16="http://schemas.microsoft.com/office/drawing/2014/main" id="{5D989B07-1725-F64A-A5E3-D2A6A54B2F74}"/>
              </a:ext>
            </a:extLst>
          </p:cNvPr>
          <p:cNvPicPr>
            <a:picLocks noChangeAspect="1"/>
          </p:cNvPicPr>
          <p:nvPr/>
        </p:nvPicPr>
        <p:blipFill rotWithShape="1">
          <a:blip r:embed="rId7"/>
          <a:srcRect l="2625" r="2629" b="4"/>
          <a:stretch/>
        </p:blipFill>
        <p:spPr>
          <a:xfrm>
            <a:off x="3287694" y="1853886"/>
            <a:ext cx="4297680" cy="4297680"/>
          </a:xfrm>
          <a:custGeom>
            <a:avLst/>
            <a:gdLst/>
            <a:ahLst/>
            <a:cxnLst/>
            <a:rect l="l" t="t" r="r" b="b"/>
            <a:pathLst>
              <a:path w="4297680" h="4297680">
                <a:moveTo>
                  <a:pt x="2148840" y="0"/>
                </a:moveTo>
                <a:cubicBezTo>
                  <a:pt x="3335612" y="0"/>
                  <a:pt x="4297680" y="962068"/>
                  <a:pt x="4297680" y="2148840"/>
                </a:cubicBezTo>
                <a:cubicBezTo>
                  <a:pt x="4297680" y="3335612"/>
                  <a:pt x="3335612" y="4297680"/>
                  <a:pt x="2148840" y="4297680"/>
                </a:cubicBezTo>
                <a:cubicBezTo>
                  <a:pt x="962068" y="4297680"/>
                  <a:pt x="0" y="3335612"/>
                  <a:pt x="0" y="2148840"/>
                </a:cubicBezTo>
                <a:cubicBezTo>
                  <a:pt x="0" y="962068"/>
                  <a:pt x="962068" y="0"/>
                  <a:pt x="2148840" y="0"/>
                </a:cubicBezTo>
                <a:close/>
              </a:path>
            </a:pathLst>
          </a:custGeom>
        </p:spPr>
      </p:pic>
    </p:spTree>
    <p:extLst>
      <p:ext uri="{BB962C8B-B14F-4D97-AF65-F5344CB8AC3E}">
        <p14:creationId xmlns:p14="http://schemas.microsoft.com/office/powerpoint/2010/main" val="74003953"/>
      </p:ext>
    </p:extLst>
  </p:cSld>
  <p:clrMapOvr>
    <a:masterClrMapping/>
  </p:clrMapOvr>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2FD0E73-4EFC-48F4-9A23-3D1603E9BBA6}"/>
</file>

<file path=customXml/itemProps2.xml><?xml version="1.0" encoding="utf-8"?>
<ds:datastoreItem xmlns:ds="http://schemas.openxmlformats.org/officeDocument/2006/customXml" ds:itemID="{633DADA5-31E8-4E7D-8B95-E996EDEAB2DA}"/>
</file>

<file path=customXml/itemProps3.xml><?xml version="1.0" encoding="utf-8"?>
<ds:datastoreItem xmlns:ds="http://schemas.openxmlformats.org/officeDocument/2006/customXml" ds:itemID="{3046C88A-55C8-4433-BF0D-E7DF8F15B46B}"/>
</file>

<file path=docProps/app.xml><?xml version="1.0" encoding="utf-8"?>
<Properties xmlns="http://schemas.openxmlformats.org/officeDocument/2006/extended-properties" xmlns:vt="http://schemas.openxmlformats.org/officeDocument/2006/docPropsVTypes">
  <TotalTime>976</TotalTime>
  <Words>1289</Words>
  <Application>Microsoft Office PowerPoint</Application>
  <PresentationFormat>Widescreen</PresentationFormat>
  <Paragraphs>121</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Times New Roman</vt:lpstr>
      <vt:lpstr>Office Theme</vt:lpstr>
      <vt:lpstr>KS3 Life Online Callum and Charlie– Lesson One</vt:lpstr>
      <vt:lpstr>Learning Aims</vt:lpstr>
      <vt:lpstr>Supporting You</vt:lpstr>
      <vt:lpstr>PowerPoint Presentation</vt:lpstr>
      <vt:lpstr>Activity One</vt:lpstr>
      <vt:lpstr>PowerPoint Presentation</vt:lpstr>
      <vt:lpstr>Activity Two</vt:lpstr>
      <vt:lpstr>PowerPoint Presentation</vt:lpstr>
      <vt:lpstr>PowerPoint Presentation</vt:lpstr>
      <vt:lpstr>Activity Three</vt:lpstr>
      <vt:lpstr>PowerPoint Presentation</vt:lpstr>
      <vt:lpstr>Early Warning Signs</vt:lpstr>
      <vt:lpstr>Activity Four</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KS3 Healthy Relationships: Hope and Donte – Lesson Two</dc:title>
  <dc:creator>Elaine Halls</dc:creator>
  <cp:lastModifiedBy>Chloe Purcell</cp:lastModifiedBy>
  <cp:revision>45</cp:revision>
  <dcterms:created xsi:type="dcterms:W3CDTF">2020-07-17T07:05:50Z</dcterms:created>
  <dcterms:modified xsi:type="dcterms:W3CDTF">2021-04-19T16:09:05Z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